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1"/>
  </p:notesMasterIdLst>
  <p:sldIdLst>
    <p:sldId id="256" r:id="rId2"/>
    <p:sldId id="282" r:id="rId3"/>
    <p:sldId id="259" r:id="rId4"/>
    <p:sldId id="289" r:id="rId5"/>
    <p:sldId id="290" r:id="rId6"/>
    <p:sldId id="291" r:id="rId7"/>
    <p:sldId id="292" r:id="rId8"/>
    <p:sldId id="293" r:id="rId9"/>
    <p:sldId id="294" r:id="rId10"/>
  </p:sldIdLst>
  <p:sldSz cx="9144000" cy="5143500" type="screen16x9"/>
  <p:notesSz cx="6858000" cy="9144000"/>
  <p:embeddedFontLst>
    <p:embeddedFont>
      <p:font typeface="Amatic SC" panose="020B0604020202020204" charset="-79"/>
      <p:regular r:id="rId12"/>
      <p:bold r:id="rId13"/>
    </p:embeddedFont>
    <p:embeddedFont>
      <p:font typeface="Fira Sans Extra Condensed SemiBold" panose="020B0604020202020204" charset="0"/>
      <p:regular r:id="rId14"/>
      <p:bold r:id="rId15"/>
      <p:italic r:id="rId16"/>
      <p:boldItalic r:id="rId17"/>
    </p:embeddedFont>
    <p:embeddedFont>
      <p:font typeface="Roboto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61762DD-49FC-4BAA-A586-35596160C4A6}">
  <a:tblStyle styleId="{561762DD-49FC-4BAA-A586-35596160C4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a3fb9f80e_0_3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a3fb9f80e_0_3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c7956ce00d_3_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c7956ce00d_3_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c8e2b7b9f0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c8e2b7b9f0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65850" y="65850"/>
            <a:ext cx="8983025" cy="5005200"/>
          </a:xfrm>
          <a:custGeom>
            <a:avLst/>
            <a:gdLst/>
            <a:ahLst/>
            <a:cxnLst/>
            <a:rect l="l" t="t" r="r" b="b"/>
            <a:pathLst>
              <a:path w="359321" h="200208" extrusionOk="0">
                <a:moveTo>
                  <a:pt x="3161" y="1844"/>
                </a:moveTo>
                <a:lnTo>
                  <a:pt x="0" y="200208"/>
                </a:lnTo>
                <a:lnTo>
                  <a:pt x="359321" y="198012"/>
                </a:lnTo>
                <a:lnTo>
                  <a:pt x="35826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10" name="Google Shape;10;p2"/>
          <p:cNvSpPr/>
          <p:nvPr/>
        </p:nvSpPr>
        <p:spPr>
          <a:xfrm>
            <a:off x="504825" y="3433750"/>
            <a:ext cx="3943350" cy="485775"/>
          </a:xfrm>
          <a:custGeom>
            <a:avLst/>
            <a:gdLst/>
            <a:ahLst/>
            <a:cxnLst/>
            <a:rect l="l" t="t" r="r" b="b"/>
            <a:pathLst>
              <a:path w="157734" h="19431" extrusionOk="0">
                <a:moveTo>
                  <a:pt x="0" y="1905"/>
                </a:moveTo>
                <a:lnTo>
                  <a:pt x="1905" y="19431"/>
                </a:lnTo>
                <a:lnTo>
                  <a:pt x="65913" y="17526"/>
                </a:lnTo>
                <a:lnTo>
                  <a:pt x="118872" y="19050"/>
                </a:lnTo>
                <a:lnTo>
                  <a:pt x="157734" y="17907"/>
                </a:lnTo>
                <a:lnTo>
                  <a:pt x="155067" y="0"/>
                </a:lnTo>
                <a:lnTo>
                  <a:pt x="89535" y="1905"/>
                </a:lnTo>
                <a:lnTo>
                  <a:pt x="24003" y="15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52450" y="1223950"/>
            <a:ext cx="4791000" cy="21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700" b="1"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52450" y="3520675"/>
            <a:ext cx="3905400" cy="3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7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514975" y="73525"/>
            <a:ext cx="2244600" cy="4841500"/>
          </a:xfrm>
          <a:custGeom>
            <a:avLst/>
            <a:gdLst/>
            <a:ahLst/>
            <a:cxnLst/>
            <a:rect l="l" t="t" r="r" b="b"/>
            <a:pathLst>
              <a:path w="89784" h="193660" extrusionOk="0">
                <a:moveTo>
                  <a:pt x="31159" y="256"/>
                </a:moveTo>
                <a:lnTo>
                  <a:pt x="37715" y="60834"/>
                </a:lnTo>
                <a:lnTo>
                  <a:pt x="14920" y="76014"/>
                </a:lnTo>
                <a:lnTo>
                  <a:pt x="24867" y="122693"/>
                </a:lnTo>
                <a:lnTo>
                  <a:pt x="7875" y="129903"/>
                </a:lnTo>
                <a:lnTo>
                  <a:pt x="0" y="167095"/>
                </a:lnTo>
                <a:lnTo>
                  <a:pt x="8289" y="167854"/>
                </a:lnTo>
                <a:lnTo>
                  <a:pt x="17407" y="146223"/>
                </a:lnTo>
                <a:lnTo>
                  <a:pt x="33156" y="144325"/>
                </a:lnTo>
                <a:lnTo>
                  <a:pt x="29841" y="193660"/>
                </a:lnTo>
                <a:lnTo>
                  <a:pt x="37301" y="193660"/>
                </a:lnTo>
                <a:lnTo>
                  <a:pt x="42689" y="161402"/>
                </a:lnTo>
                <a:lnTo>
                  <a:pt x="47662" y="189106"/>
                </a:lnTo>
                <a:lnTo>
                  <a:pt x="57194" y="187588"/>
                </a:lnTo>
                <a:lnTo>
                  <a:pt x="52635" y="152294"/>
                </a:lnTo>
                <a:lnTo>
                  <a:pt x="61339" y="182274"/>
                </a:lnTo>
                <a:lnTo>
                  <a:pt x="69213" y="180757"/>
                </a:lnTo>
                <a:lnTo>
                  <a:pt x="64240" y="145843"/>
                </a:lnTo>
                <a:lnTo>
                  <a:pt x="75016" y="157987"/>
                </a:lnTo>
                <a:lnTo>
                  <a:pt x="70042" y="169751"/>
                </a:lnTo>
                <a:lnTo>
                  <a:pt x="74187" y="173546"/>
                </a:lnTo>
                <a:lnTo>
                  <a:pt x="83305" y="156848"/>
                </a:lnTo>
                <a:lnTo>
                  <a:pt x="64240" y="129903"/>
                </a:lnTo>
                <a:lnTo>
                  <a:pt x="45590" y="128765"/>
                </a:lnTo>
                <a:lnTo>
                  <a:pt x="52221" y="93851"/>
                </a:lnTo>
                <a:lnTo>
                  <a:pt x="83305" y="82466"/>
                </a:lnTo>
                <a:lnTo>
                  <a:pt x="89784" y="0"/>
                </a:lnTo>
                <a:lnTo>
                  <a:pt x="32822" y="192"/>
                </a:lnTo>
              </a:path>
            </a:pathLst>
          </a:custGeom>
          <a:solidFill>
            <a:schemeClr val="dk1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65850" y="65850"/>
            <a:ext cx="8983025" cy="5005200"/>
          </a:xfrm>
          <a:custGeom>
            <a:avLst/>
            <a:gdLst/>
            <a:ahLst/>
            <a:cxnLst/>
            <a:rect l="l" t="t" r="r" b="b"/>
            <a:pathLst>
              <a:path w="359321" h="200208" extrusionOk="0">
                <a:moveTo>
                  <a:pt x="3161" y="1844"/>
                </a:moveTo>
                <a:lnTo>
                  <a:pt x="0" y="200208"/>
                </a:lnTo>
                <a:lnTo>
                  <a:pt x="359321" y="198012"/>
                </a:lnTo>
                <a:lnTo>
                  <a:pt x="35826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</p:sp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04825" y="476175"/>
            <a:ext cx="8134500" cy="2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/>
          <p:nvPr/>
        </p:nvSpPr>
        <p:spPr>
          <a:xfrm>
            <a:off x="65850" y="65850"/>
            <a:ext cx="8983025" cy="5005200"/>
          </a:xfrm>
          <a:custGeom>
            <a:avLst/>
            <a:gdLst/>
            <a:ahLst/>
            <a:cxnLst/>
            <a:rect l="l" t="t" r="r" b="b"/>
            <a:pathLst>
              <a:path w="359321" h="200208" extrusionOk="0">
                <a:moveTo>
                  <a:pt x="3161" y="1844"/>
                </a:moveTo>
                <a:lnTo>
                  <a:pt x="0" y="200208"/>
                </a:lnTo>
                <a:lnTo>
                  <a:pt x="359321" y="198012"/>
                </a:lnTo>
                <a:lnTo>
                  <a:pt x="35826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504825" y="476175"/>
            <a:ext cx="8134500" cy="2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/>
          <p:nvPr/>
        </p:nvSpPr>
        <p:spPr>
          <a:xfrm>
            <a:off x="65850" y="65850"/>
            <a:ext cx="8983025" cy="5005200"/>
          </a:xfrm>
          <a:custGeom>
            <a:avLst/>
            <a:gdLst/>
            <a:ahLst/>
            <a:cxnLst/>
            <a:rect l="l" t="t" r="r" b="b"/>
            <a:pathLst>
              <a:path w="359321" h="200208" extrusionOk="0">
                <a:moveTo>
                  <a:pt x="3161" y="1844"/>
                </a:moveTo>
                <a:lnTo>
                  <a:pt x="0" y="200208"/>
                </a:lnTo>
                <a:lnTo>
                  <a:pt x="359321" y="198012"/>
                </a:lnTo>
                <a:lnTo>
                  <a:pt x="35826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504825" y="476175"/>
            <a:ext cx="8134500" cy="2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_1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5850" y="65850"/>
            <a:ext cx="8983025" cy="5005200"/>
          </a:xfrm>
          <a:custGeom>
            <a:avLst/>
            <a:gdLst/>
            <a:ahLst/>
            <a:cxnLst/>
            <a:rect l="l" t="t" r="r" b="b"/>
            <a:pathLst>
              <a:path w="359321" h="200208" extrusionOk="0">
                <a:moveTo>
                  <a:pt x="3161" y="1844"/>
                </a:moveTo>
                <a:lnTo>
                  <a:pt x="0" y="200208"/>
                </a:lnTo>
                <a:lnTo>
                  <a:pt x="359321" y="198012"/>
                </a:lnTo>
                <a:lnTo>
                  <a:pt x="35826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04825" y="476175"/>
            <a:ext cx="8134500" cy="2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_ONLY_1_1_1_1_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/>
          <p:nvPr/>
        </p:nvSpPr>
        <p:spPr>
          <a:xfrm>
            <a:off x="65850" y="65850"/>
            <a:ext cx="8983025" cy="5005200"/>
          </a:xfrm>
          <a:custGeom>
            <a:avLst/>
            <a:gdLst/>
            <a:ahLst/>
            <a:cxnLst/>
            <a:rect l="l" t="t" r="r" b="b"/>
            <a:pathLst>
              <a:path w="359321" h="200208" extrusionOk="0">
                <a:moveTo>
                  <a:pt x="3161" y="1844"/>
                </a:moveTo>
                <a:lnTo>
                  <a:pt x="0" y="200208"/>
                </a:lnTo>
                <a:lnTo>
                  <a:pt x="359321" y="198012"/>
                </a:lnTo>
                <a:lnTo>
                  <a:pt x="35826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43" name="Google Shape;43;p11"/>
          <p:cNvSpPr txBox="1">
            <a:spLocks noGrp="1"/>
          </p:cNvSpPr>
          <p:nvPr>
            <p:ph type="title"/>
          </p:nvPr>
        </p:nvSpPr>
        <p:spPr>
          <a:xfrm>
            <a:off x="504825" y="476175"/>
            <a:ext cx="8134500" cy="2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" name="Google Shape;65;p1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 sz="18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ools.wmflabs.org/geohack/geohack.php?language=es&amp;pagename=Preikestolen&amp;params=58_59_10_N_6_11_19_E_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es.wikipedia.org/wiki/Mission:_Impossible_-_Fallou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subTitle" idx="1"/>
          </p:nvPr>
        </p:nvSpPr>
        <p:spPr>
          <a:xfrm>
            <a:off x="552450" y="3537766"/>
            <a:ext cx="3905400" cy="34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latin typeface="Amatic SC" panose="020B0604020202020204" charset="-79"/>
                <a:cs typeface="Amatic SC" panose="020B0604020202020204" charset="-79"/>
              </a:rPr>
              <a:t>D</a:t>
            </a:r>
            <a:r>
              <a:rPr lang="es-CO" b="1" dirty="0" err="1">
                <a:latin typeface="Amatic SC" panose="020B0604020202020204" charset="-79"/>
                <a:cs typeface="Amatic SC" panose="020B0604020202020204" charset="-79"/>
              </a:rPr>
              <a:t>ilan</a:t>
            </a:r>
            <a:r>
              <a:rPr lang="es-CO" b="1" dirty="0">
                <a:latin typeface="Amatic SC" panose="020B0604020202020204" charset="-79"/>
                <a:cs typeface="Amatic SC" panose="020B0604020202020204" charset="-79"/>
              </a:rPr>
              <a:t> Jimenez Ramirez </a:t>
            </a:r>
            <a:endParaRPr b="1" dirty="0">
              <a:latin typeface="Amatic SC" panose="020B0604020202020204" charset="-79"/>
              <a:cs typeface="Amatic SC" panose="020B0604020202020204" charset="-79"/>
            </a:endParaRPr>
          </a:p>
        </p:txBody>
      </p:sp>
      <p:sp>
        <p:nvSpPr>
          <p:cNvPr id="74" name="Google Shape;74;p19"/>
          <p:cNvSpPr txBox="1">
            <a:spLocks noGrp="1"/>
          </p:cNvSpPr>
          <p:nvPr>
            <p:ph type="ctrTitle"/>
          </p:nvPr>
        </p:nvSpPr>
        <p:spPr>
          <a:xfrm>
            <a:off x="324741" y="1420966"/>
            <a:ext cx="7144283" cy="21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000" dirty="0"/>
              <a:t>P</a:t>
            </a:r>
            <a:r>
              <a:rPr lang="en" sz="6000" dirty="0"/>
              <a:t>ropuesta de vivienda en acantilado</a:t>
            </a:r>
            <a:endParaRPr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45"/>
          <p:cNvSpPr txBox="1">
            <a:spLocks noGrp="1"/>
          </p:cNvSpPr>
          <p:nvPr>
            <p:ph type="title"/>
          </p:nvPr>
        </p:nvSpPr>
        <p:spPr>
          <a:xfrm>
            <a:off x="504825" y="476175"/>
            <a:ext cx="8134500" cy="2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100" dirty="0">
                <a:latin typeface="Amatic SC"/>
                <a:ea typeface="Amatic SC"/>
                <a:cs typeface="Amatic SC"/>
                <a:sym typeface="Amatic SC"/>
              </a:rPr>
              <a:t>A</a:t>
            </a:r>
            <a:r>
              <a:rPr lang="en" sz="4100" dirty="0">
                <a:latin typeface="Amatic SC"/>
                <a:ea typeface="Amatic SC"/>
                <a:cs typeface="Amatic SC"/>
                <a:sym typeface="Amatic SC"/>
              </a:rPr>
              <a:t>cantilado de </a:t>
            </a:r>
            <a:r>
              <a:rPr lang="es-CO" sz="4100" b="1" dirty="0">
                <a:latin typeface="Amatic SC"/>
                <a:ea typeface="Amatic SC"/>
                <a:cs typeface="Amatic SC"/>
                <a:sym typeface="Amatic SC"/>
              </a:rPr>
              <a:t>Preikestolen</a:t>
            </a:r>
            <a:r>
              <a:rPr lang="es-CO" sz="4100" dirty="0">
                <a:latin typeface="Amatic SC"/>
                <a:ea typeface="Amatic SC"/>
                <a:cs typeface="Amatic SC"/>
                <a:sym typeface="Amatic SC"/>
              </a:rPr>
              <a:t> – </a:t>
            </a:r>
            <a:r>
              <a:rPr lang="es-CO" sz="4100" b="1" dirty="0">
                <a:solidFill>
                  <a:schemeClr val="accent1">
                    <a:lumMod val="75000"/>
                  </a:schemeClr>
                </a:solidFill>
                <a:latin typeface="Amatic SC"/>
                <a:ea typeface="Amatic SC"/>
                <a:cs typeface="Amatic SC"/>
                <a:sym typeface="Amatic SC"/>
              </a:rPr>
              <a:t>Nor</a:t>
            </a:r>
            <a:r>
              <a:rPr lang="es-CO" sz="4100" b="1" dirty="0">
                <a:solidFill>
                  <a:schemeClr val="bg1"/>
                </a:solidFill>
                <a:latin typeface="Amatic SC"/>
                <a:ea typeface="Amatic SC"/>
                <a:cs typeface="Amatic SC"/>
                <a:sym typeface="Amatic SC"/>
              </a:rPr>
              <a:t>u</a:t>
            </a:r>
            <a:r>
              <a:rPr lang="es-CO" sz="4100" b="1" dirty="0">
                <a:solidFill>
                  <a:schemeClr val="accent2">
                    <a:lumMod val="50000"/>
                  </a:schemeClr>
                </a:solidFill>
                <a:latin typeface="Amatic SC"/>
                <a:ea typeface="Amatic SC"/>
                <a:cs typeface="Amatic SC"/>
                <a:sym typeface="Amatic SC"/>
              </a:rPr>
              <a:t>ega</a:t>
            </a:r>
            <a:endParaRPr sz="4100" b="1" dirty="0">
              <a:solidFill>
                <a:schemeClr val="accent2">
                  <a:lumMod val="50000"/>
                </a:schemeClr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29" name="Google Shape;829;p45"/>
          <p:cNvSpPr txBox="1"/>
          <p:nvPr/>
        </p:nvSpPr>
        <p:spPr>
          <a:xfrm>
            <a:off x="7380663" y="273075"/>
            <a:ext cx="1069200" cy="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830" name="Google Shape;830;p45"/>
          <p:cNvSpPr/>
          <p:nvPr/>
        </p:nvSpPr>
        <p:spPr>
          <a:xfrm>
            <a:off x="6330173" y="1073346"/>
            <a:ext cx="2162175" cy="1504950"/>
          </a:xfrm>
          <a:custGeom>
            <a:avLst/>
            <a:gdLst/>
            <a:ahLst/>
            <a:cxnLst/>
            <a:rect l="l" t="t" r="r" b="b"/>
            <a:pathLst>
              <a:path w="86487" h="60198" extrusionOk="0">
                <a:moveTo>
                  <a:pt x="0" y="4572"/>
                </a:moveTo>
                <a:lnTo>
                  <a:pt x="1524" y="33147"/>
                </a:lnTo>
                <a:lnTo>
                  <a:pt x="4572" y="59817"/>
                </a:lnTo>
                <a:lnTo>
                  <a:pt x="49149" y="59436"/>
                </a:lnTo>
                <a:lnTo>
                  <a:pt x="86106" y="60198"/>
                </a:lnTo>
                <a:lnTo>
                  <a:pt x="86487" y="30861"/>
                </a:lnTo>
                <a:lnTo>
                  <a:pt x="84201" y="381"/>
                </a:lnTo>
                <a:lnTo>
                  <a:pt x="44577" y="762"/>
                </a:lnTo>
                <a:lnTo>
                  <a:pt x="9525" y="0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>
            <a:noFill/>
          </a:ln>
        </p:spPr>
      </p:sp>
      <p:sp>
        <p:nvSpPr>
          <p:cNvPr id="831" name="Google Shape;831;p45"/>
          <p:cNvSpPr/>
          <p:nvPr/>
        </p:nvSpPr>
        <p:spPr>
          <a:xfrm>
            <a:off x="447325" y="3176358"/>
            <a:ext cx="1687914" cy="1247244"/>
          </a:xfrm>
          <a:custGeom>
            <a:avLst/>
            <a:gdLst/>
            <a:ahLst/>
            <a:cxnLst/>
            <a:rect l="l" t="t" r="r" b="b"/>
            <a:pathLst>
              <a:path w="83439" h="62103" extrusionOk="0">
                <a:moveTo>
                  <a:pt x="0" y="0"/>
                </a:moveTo>
                <a:lnTo>
                  <a:pt x="0" y="37338"/>
                </a:lnTo>
                <a:lnTo>
                  <a:pt x="1905" y="59817"/>
                </a:lnTo>
                <a:lnTo>
                  <a:pt x="54483" y="59817"/>
                </a:lnTo>
                <a:lnTo>
                  <a:pt x="83439" y="62103"/>
                </a:lnTo>
                <a:lnTo>
                  <a:pt x="82677" y="24384"/>
                </a:lnTo>
                <a:lnTo>
                  <a:pt x="82296" y="2667"/>
                </a:lnTo>
                <a:lnTo>
                  <a:pt x="40767" y="1143"/>
                </a:lnTo>
                <a:lnTo>
                  <a:pt x="876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</p:sp>
      <p:sp>
        <p:nvSpPr>
          <p:cNvPr id="832" name="Google Shape;832;p45"/>
          <p:cNvSpPr/>
          <p:nvPr/>
        </p:nvSpPr>
        <p:spPr>
          <a:xfrm>
            <a:off x="6151488" y="3000375"/>
            <a:ext cx="2487837" cy="1753633"/>
          </a:xfrm>
          <a:custGeom>
            <a:avLst/>
            <a:gdLst/>
            <a:ahLst/>
            <a:cxnLst/>
            <a:rect l="l" t="t" r="r" b="b"/>
            <a:pathLst>
              <a:path w="94107" h="63627" extrusionOk="0">
                <a:moveTo>
                  <a:pt x="0" y="6096"/>
                </a:moveTo>
                <a:lnTo>
                  <a:pt x="1524" y="38100"/>
                </a:lnTo>
                <a:lnTo>
                  <a:pt x="4572" y="63627"/>
                </a:lnTo>
                <a:lnTo>
                  <a:pt x="38862" y="61341"/>
                </a:lnTo>
                <a:lnTo>
                  <a:pt x="72009" y="61722"/>
                </a:lnTo>
                <a:lnTo>
                  <a:pt x="94107" y="61722"/>
                </a:lnTo>
                <a:lnTo>
                  <a:pt x="92964" y="20193"/>
                </a:lnTo>
                <a:lnTo>
                  <a:pt x="89916" y="0"/>
                </a:lnTo>
                <a:lnTo>
                  <a:pt x="43815" y="1143"/>
                </a:lnTo>
                <a:lnTo>
                  <a:pt x="17145" y="762"/>
                </a:lnTo>
                <a:lnTo>
                  <a:pt x="0" y="1905"/>
                </a:lnTo>
              </a:path>
            </a:pathLst>
          </a:custGeom>
          <a:solidFill>
            <a:srgbClr val="000000"/>
          </a:solidFill>
          <a:ln>
            <a:noFill/>
          </a:ln>
        </p:spPr>
      </p:sp>
      <p:sp>
        <p:nvSpPr>
          <p:cNvPr id="833" name="Google Shape;833;p45"/>
          <p:cNvSpPr/>
          <p:nvPr/>
        </p:nvSpPr>
        <p:spPr>
          <a:xfrm>
            <a:off x="588563" y="1121868"/>
            <a:ext cx="2080519" cy="1562100"/>
          </a:xfrm>
          <a:custGeom>
            <a:avLst/>
            <a:gdLst/>
            <a:ahLst/>
            <a:cxnLst/>
            <a:rect l="l" t="t" r="r" b="b"/>
            <a:pathLst>
              <a:path w="80391" h="62484" extrusionOk="0">
                <a:moveTo>
                  <a:pt x="0" y="2667"/>
                </a:moveTo>
                <a:lnTo>
                  <a:pt x="1905" y="58674"/>
                </a:lnTo>
                <a:lnTo>
                  <a:pt x="65151" y="62484"/>
                </a:lnTo>
                <a:lnTo>
                  <a:pt x="80391" y="62103"/>
                </a:lnTo>
                <a:lnTo>
                  <a:pt x="78486" y="12573"/>
                </a:lnTo>
                <a:lnTo>
                  <a:pt x="77724" y="0"/>
                </a:lnTo>
                <a:lnTo>
                  <a:pt x="33147" y="11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</p:sp>
      <p:grpSp>
        <p:nvGrpSpPr>
          <p:cNvPr id="834" name="Google Shape;834;p45"/>
          <p:cNvGrpSpPr/>
          <p:nvPr/>
        </p:nvGrpSpPr>
        <p:grpSpPr>
          <a:xfrm>
            <a:off x="2881146" y="2036863"/>
            <a:ext cx="3077604" cy="1639552"/>
            <a:chOff x="233350" y="949250"/>
            <a:chExt cx="7137300" cy="3802300"/>
          </a:xfrm>
        </p:grpSpPr>
        <p:sp>
          <p:nvSpPr>
            <p:cNvPr id="835" name="Google Shape;835;p45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5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5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5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5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5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5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5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5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5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5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5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5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5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5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5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5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5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5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5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5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5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5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5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5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5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5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5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5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5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5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5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5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5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5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5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5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5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5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5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5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5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5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5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5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5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5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5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5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5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5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6" name="Google Shape;886;p45"/>
          <p:cNvSpPr/>
          <p:nvPr/>
        </p:nvSpPr>
        <p:spPr>
          <a:xfrm>
            <a:off x="6075174" y="1745450"/>
            <a:ext cx="2445475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kumimoji="0" lang="es-CO" altLang="es-CO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O" altLang="es-CO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 </a:t>
            </a: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  </a:t>
            </a: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58°59′10″N 6°11′19″</a:t>
            </a:r>
            <a:r>
              <a:rPr kumimoji="0" lang="es-CO" altLang="es-CO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kumimoji="0" lang="es-CO" altLang="es-CO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</a:rPr>
              <a:t> </a:t>
            </a:r>
            <a:endParaRPr sz="1800" dirty="0">
              <a:solidFill>
                <a:schemeClr val="bg1"/>
              </a:solidFill>
              <a:latin typeface="Amatic SC" panose="020B0604020202020204" charset="-79"/>
              <a:ea typeface="Roboto"/>
              <a:cs typeface="Amatic SC" panose="020B0604020202020204" charset="-79"/>
              <a:sym typeface="Roboto"/>
            </a:endParaRPr>
          </a:p>
        </p:txBody>
      </p:sp>
      <p:grpSp>
        <p:nvGrpSpPr>
          <p:cNvPr id="887" name="Google Shape;887;p45"/>
          <p:cNvGrpSpPr/>
          <p:nvPr/>
        </p:nvGrpSpPr>
        <p:grpSpPr>
          <a:xfrm>
            <a:off x="4925269" y="1466100"/>
            <a:ext cx="3318897" cy="1013550"/>
            <a:chOff x="4809927" y="1466100"/>
            <a:chExt cx="3318897" cy="1013550"/>
          </a:xfrm>
        </p:grpSpPr>
        <p:cxnSp>
          <p:nvCxnSpPr>
            <p:cNvPr id="888" name="Google Shape;888;p45"/>
            <p:cNvCxnSpPr>
              <a:cxnSpLocks/>
              <a:stCxn id="889" idx="1"/>
            </p:cNvCxnSpPr>
            <p:nvPr/>
          </p:nvCxnSpPr>
          <p:spPr>
            <a:xfrm rot="10800000" flipV="1">
              <a:off x="4809927" y="1648950"/>
              <a:ext cx="1715543" cy="8307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rgbClr val="FDFDFD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889" name="Google Shape;889;p45"/>
            <p:cNvSpPr txBox="1"/>
            <p:nvPr/>
          </p:nvSpPr>
          <p:spPr>
            <a:xfrm>
              <a:off x="6525469" y="1466100"/>
              <a:ext cx="1603355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 b="1" dirty="0">
                  <a:solidFill>
                    <a:srgbClr val="FDFDFD"/>
                  </a:solidFill>
                  <a:latin typeface="Amatic SC"/>
                  <a:ea typeface="Amatic SC"/>
                  <a:cs typeface="Amatic SC"/>
                  <a:sym typeface="Amatic SC"/>
                </a:rPr>
                <a:t>coordenadas</a:t>
              </a:r>
              <a:endParaRPr sz="2600" b="1" dirty="0">
                <a:solidFill>
                  <a:srgbClr val="FDFDFD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890" name="Google Shape;890;p45"/>
          <p:cNvSpPr/>
          <p:nvPr/>
        </p:nvSpPr>
        <p:spPr>
          <a:xfrm>
            <a:off x="858686" y="3818566"/>
            <a:ext cx="20805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274300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3200" b="1" i="0" dirty="0">
                <a:solidFill>
                  <a:srgbClr val="202124"/>
                </a:solidFill>
                <a:effectLst/>
                <a:latin typeface="Amatic SC" panose="020B0604020202020204" charset="-79"/>
                <a:cs typeface="Amatic SC" panose="020B0604020202020204" charset="-79"/>
              </a:rPr>
              <a:t> </a:t>
            </a:r>
            <a:r>
              <a:rPr lang="es-CO" sz="2800" b="1" i="0" dirty="0"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</a:rPr>
              <a:t>604 m</a:t>
            </a:r>
            <a:endParaRPr lang="es-CO" sz="2800" b="1" dirty="0">
              <a:solidFill>
                <a:schemeClr val="bg1"/>
              </a:solidFill>
              <a:latin typeface="Amatic SC" panose="020B0604020202020204" charset="-79"/>
              <a:ea typeface="Roboto"/>
              <a:cs typeface="Amatic SC" panose="020B0604020202020204" charset="-79"/>
              <a:sym typeface="Roboto"/>
            </a:endParaRPr>
          </a:p>
        </p:txBody>
      </p:sp>
      <p:grpSp>
        <p:nvGrpSpPr>
          <p:cNvPr id="891" name="Google Shape;891;p45"/>
          <p:cNvGrpSpPr/>
          <p:nvPr/>
        </p:nvGrpSpPr>
        <p:grpSpPr>
          <a:xfrm>
            <a:off x="694437" y="3152875"/>
            <a:ext cx="3125100" cy="532950"/>
            <a:chOff x="738676" y="3152875"/>
            <a:chExt cx="3125100" cy="532950"/>
          </a:xfrm>
        </p:grpSpPr>
        <p:cxnSp>
          <p:nvCxnSpPr>
            <p:cNvPr id="892" name="Google Shape;892;p45"/>
            <p:cNvCxnSpPr>
              <a:stCxn id="893" idx="3"/>
            </p:cNvCxnSpPr>
            <p:nvPr/>
          </p:nvCxnSpPr>
          <p:spPr>
            <a:xfrm rot="10800000" flipH="1">
              <a:off x="1943176" y="3152875"/>
              <a:ext cx="1920600" cy="350100"/>
            </a:xfrm>
            <a:prstGeom prst="bentConnector3">
              <a:avLst>
                <a:gd name="adj1" fmla="val 55365"/>
              </a:avLst>
            </a:prstGeom>
            <a:noFill/>
            <a:ln w="19050" cap="flat" cmpd="sng">
              <a:solidFill>
                <a:srgbClr val="FDFDFD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893" name="Google Shape;893;p45"/>
            <p:cNvSpPr txBox="1"/>
            <p:nvPr/>
          </p:nvSpPr>
          <p:spPr>
            <a:xfrm>
              <a:off x="738676" y="3320125"/>
              <a:ext cx="12045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 b="1" dirty="0">
                  <a:solidFill>
                    <a:srgbClr val="FDFDFD"/>
                  </a:solidFill>
                  <a:latin typeface="Amatic SC"/>
                  <a:ea typeface="Amatic SC"/>
                  <a:cs typeface="Amatic SC"/>
                  <a:sym typeface="Amatic SC"/>
                </a:rPr>
                <a:t>ELEVACION </a:t>
              </a:r>
              <a:endParaRPr sz="2600" b="1" dirty="0">
                <a:solidFill>
                  <a:srgbClr val="FDFDFD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894" name="Google Shape;894;p45"/>
          <p:cNvSpPr/>
          <p:nvPr/>
        </p:nvSpPr>
        <p:spPr>
          <a:xfrm>
            <a:off x="6339849" y="3733963"/>
            <a:ext cx="22050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b="1" i="0" dirty="0"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</a:rPr>
              <a:t>Esta formación rocosa es el lugar donde se rodó la escena de la persecución en helicóptero de la película </a:t>
            </a:r>
            <a:r>
              <a:rPr lang="es-MX" b="1" i="0" u="none" strike="noStrike" dirty="0" err="1"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  <a:hlinkClick r:id="rId4" tooltip="Mission: Impossible - Fallo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Mission</a:t>
            </a:r>
            <a:r>
              <a:rPr lang="es-MX" b="1" i="0" u="none" strike="noStrike" dirty="0"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  <a:hlinkClick r:id="rId4" tooltip="Mission: Impossible - Fallo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s-MX" b="1" i="0" u="none" strike="noStrike" dirty="0" err="1"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  <a:hlinkClick r:id="rId4" tooltip="Mission: Impossible - Fallo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Impossible</a:t>
            </a:r>
            <a:r>
              <a:rPr lang="es-MX" b="1" i="0" u="none" strike="noStrike" dirty="0"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  <a:hlinkClick r:id="rId4" tooltip="Mission: Impossible - Fallo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lang="es-MX" b="1" i="0" u="none" strike="noStrike" dirty="0" err="1"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  <a:hlinkClick r:id="rId4" tooltip="Mission: Impossible - Fallo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Fallout</a:t>
            </a:r>
            <a:r>
              <a:rPr lang="es-MX" b="0" i="0" dirty="0">
                <a:solidFill>
                  <a:schemeClr val="bg1"/>
                </a:solidFill>
                <a:effectLst/>
                <a:latin typeface="Amatic SC" panose="020B0604020202020204" charset="-79"/>
                <a:cs typeface="Amatic SC" panose="020B0604020202020204" charset="-79"/>
              </a:rPr>
              <a:t>.</a:t>
            </a:r>
            <a:endParaRPr dirty="0">
              <a:solidFill>
                <a:schemeClr val="bg1"/>
              </a:solidFill>
              <a:latin typeface="Amatic SC" panose="020B0604020202020204" charset="-79"/>
              <a:ea typeface="Roboto"/>
              <a:cs typeface="Amatic SC" panose="020B0604020202020204" charset="-79"/>
              <a:sym typeface="Roboto"/>
            </a:endParaRPr>
          </a:p>
        </p:txBody>
      </p:sp>
      <p:grpSp>
        <p:nvGrpSpPr>
          <p:cNvPr id="895" name="Google Shape;895;p45"/>
          <p:cNvGrpSpPr/>
          <p:nvPr/>
        </p:nvGrpSpPr>
        <p:grpSpPr>
          <a:xfrm>
            <a:off x="4782747" y="2704069"/>
            <a:ext cx="3533332" cy="778350"/>
            <a:chOff x="4462993" y="2676468"/>
            <a:chExt cx="3687600" cy="778350"/>
          </a:xfrm>
        </p:grpSpPr>
        <p:cxnSp>
          <p:nvCxnSpPr>
            <p:cNvPr id="896" name="Google Shape;896;p45"/>
            <p:cNvCxnSpPr>
              <a:cxnSpLocks/>
              <a:stCxn id="897" idx="1"/>
            </p:cNvCxnSpPr>
            <p:nvPr/>
          </p:nvCxnSpPr>
          <p:spPr>
            <a:xfrm rot="10800000">
              <a:off x="4462993" y="2676468"/>
              <a:ext cx="2088585" cy="5955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rgbClr val="FDFDFD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897" name="Google Shape;897;p45"/>
            <p:cNvSpPr txBox="1"/>
            <p:nvPr/>
          </p:nvSpPr>
          <p:spPr>
            <a:xfrm>
              <a:off x="6551578" y="3089118"/>
              <a:ext cx="1599015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600" b="1" dirty="0">
                  <a:solidFill>
                    <a:srgbClr val="FDFDFD"/>
                  </a:solidFill>
                  <a:latin typeface="Amatic SC"/>
                  <a:ea typeface="Amatic SC"/>
                  <a:cs typeface="Amatic SC"/>
                  <a:sym typeface="Amatic SC"/>
                </a:rPr>
                <a:t>D</a:t>
              </a:r>
              <a:r>
                <a:rPr lang="en" sz="2600" b="1" dirty="0">
                  <a:solidFill>
                    <a:srgbClr val="FDFDFD"/>
                  </a:solidFill>
                  <a:latin typeface="Amatic SC"/>
                  <a:ea typeface="Amatic SC"/>
                  <a:cs typeface="Amatic SC"/>
                  <a:sym typeface="Amatic SC"/>
                </a:rPr>
                <a:t>ato curioso </a:t>
              </a:r>
              <a:endParaRPr sz="2600" b="1" dirty="0">
                <a:solidFill>
                  <a:srgbClr val="FDFDFD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898" name="Google Shape;898;p45"/>
          <p:cNvSpPr/>
          <p:nvPr/>
        </p:nvSpPr>
        <p:spPr>
          <a:xfrm>
            <a:off x="694437" y="1785913"/>
            <a:ext cx="20805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0" tIns="91425" rIns="274300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dirty="0">
              <a:solidFill>
                <a:srgbClr val="FDFDF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99" name="Google Shape;899;p45"/>
          <p:cNvGrpSpPr/>
          <p:nvPr/>
        </p:nvGrpSpPr>
        <p:grpSpPr>
          <a:xfrm>
            <a:off x="671025" y="1209962"/>
            <a:ext cx="2775900" cy="1003050"/>
            <a:chOff x="715264" y="1209962"/>
            <a:chExt cx="2775900" cy="1003050"/>
          </a:xfrm>
        </p:grpSpPr>
        <p:cxnSp>
          <p:nvCxnSpPr>
            <p:cNvPr id="900" name="Google Shape;900;p45"/>
            <p:cNvCxnSpPr>
              <a:stCxn id="901" idx="3"/>
            </p:cNvCxnSpPr>
            <p:nvPr/>
          </p:nvCxnSpPr>
          <p:spPr>
            <a:xfrm>
              <a:off x="1919764" y="1392812"/>
              <a:ext cx="1571400" cy="820200"/>
            </a:xfrm>
            <a:prstGeom prst="bentConnector3">
              <a:avLst>
                <a:gd name="adj1" fmla="val 62819"/>
              </a:avLst>
            </a:prstGeom>
            <a:noFill/>
            <a:ln w="19050" cap="flat" cmpd="sng">
              <a:solidFill>
                <a:srgbClr val="FDFDFD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901" name="Google Shape;901;p45"/>
            <p:cNvSpPr txBox="1"/>
            <p:nvPr/>
          </p:nvSpPr>
          <p:spPr>
            <a:xfrm>
              <a:off x="715264" y="1209962"/>
              <a:ext cx="12045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600" b="1" dirty="0">
                  <a:solidFill>
                    <a:srgbClr val="FDFDFD"/>
                  </a:solidFill>
                  <a:latin typeface="Amatic SC"/>
                  <a:ea typeface="Amatic SC"/>
                  <a:cs typeface="Amatic SC"/>
                  <a:sym typeface="Amatic SC"/>
                </a:rPr>
                <a:t>U</a:t>
              </a:r>
              <a:r>
                <a:rPr lang="en" sz="2600" b="1" dirty="0">
                  <a:solidFill>
                    <a:srgbClr val="FDFDFD"/>
                  </a:solidFill>
                  <a:latin typeface="Amatic SC" panose="020B0604020202020204" charset="-79"/>
                  <a:ea typeface="Amatic SC"/>
                  <a:cs typeface="Amatic SC" panose="020B0604020202020204" charset="-79"/>
                  <a:sym typeface="Amatic SC"/>
                </a:rPr>
                <a:t>bcacion</a:t>
              </a:r>
              <a:r>
                <a:rPr lang="en" sz="2600" b="1" dirty="0">
                  <a:solidFill>
                    <a:srgbClr val="FDFDFD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endParaRPr sz="2600" b="1" dirty="0">
                <a:solidFill>
                  <a:srgbClr val="FDFDFD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356D93D0-35FC-4105-8DBF-3D8E388FF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922" y="1203235"/>
            <a:ext cx="165029" cy="393793"/>
          </a:xfrm>
          <a:prstGeom prst="rect">
            <a:avLst/>
          </a:prstGeom>
        </p:spPr>
      </p:pic>
      <p:sp>
        <p:nvSpPr>
          <p:cNvPr id="80" name="CuadroTexto 79">
            <a:extLst>
              <a:ext uri="{FF2B5EF4-FFF2-40B4-BE49-F238E27FC236}">
                <a16:creationId xmlns:a16="http://schemas.microsoft.com/office/drawing/2014/main" id="{9B1E1652-E346-49EA-8C01-540ACDCBEC8E}"/>
              </a:ext>
            </a:extLst>
          </p:cNvPr>
          <p:cNvSpPr txBox="1"/>
          <p:nvPr/>
        </p:nvSpPr>
        <p:spPr>
          <a:xfrm>
            <a:off x="723086" y="1604650"/>
            <a:ext cx="18965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 </a:t>
            </a:r>
            <a:r>
              <a:rPr lang="es-MX" b="1" dirty="0">
                <a:solidFill>
                  <a:schemeClr val="bg1"/>
                </a:solidFill>
                <a:latin typeface="Amatic SC" panose="020B0604020202020204" charset="-79"/>
                <a:cs typeface="Amatic SC" panose="020B0604020202020204" charset="-79"/>
              </a:rPr>
              <a:t>Está situada en el </a:t>
            </a:r>
            <a:r>
              <a:rPr lang="es-MX" b="1" dirty="0" err="1">
                <a:solidFill>
                  <a:schemeClr val="bg1"/>
                </a:solidFill>
                <a:latin typeface="Amatic SC" panose="020B0604020202020204" charset="-79"/>
                <a:cs typeface="Amatic SC" panose="020B0604020202020204" charset="-79"/>
              </a:rPr>
              <a:t>Lysefjord</a:t>
            </a:r>
            <a:r>
              <a:rPr lang="es-MX" b="1" dirty="0">
                <a:solidFill>
                  <a:schemeClr val="bg1"/>
                </a:solidFill>
                <a:latin typeface="Amatic SC" panose="020B0604020202020204" charset="-79"/>
                <a:cs typeface="Amatic SC" panose="020B0604020202020204" charset="-79"/>
              </a:rPr>
              <a:t>, en el distrito de </a:t>
            </a:r>
            <a:r>
              <a:rPr lang="es-MX" b="1" dirty="0" err="1">
                <a:solidFill>
                  <a:schemeClr val="bg1"/>
                </a:solidFill>
                <a:latin typeface="Amatic SC" panose="020B0604020202020204" charset="-79"/>
                <a:cs typeface="Amatic SC" panose="020B0604020202020204" charset="-79"/>
              </a:rPr>
              <a:t>Ryfylke</a:t>
            </a:r>
            <a:r>
              <a:rPr lang="es-MX" b="1" dirty="0">
                <a:solidFill>
                  <a:schemeClr val="bg1"/>
                </a:solidFill>
                <a:latin typeface="Amatic SC" panose="020B0604020202020204" charset="-79"/>
                <a:cs typeface="Amatic SC" panose="020B0604020202020204" charset="-79"/>
              </a:rPr>
              <a:t>, provincia de Rogaland. La localidad más cercana es </a:t>
            </a:r>
            <a:r>
              <a:rPr lang="es-MX" b="1" dirty="0" err="1">
                <a:solidFill>
                  <a:schemeClr val="bg1"/>
                </a:solidFill>
                <a:latin typeface="Amatic SC" panose="020B0604020202020204" charset="-79"/>
                <a:cs typeface="Amatic SC" panose="020B0604020202020204" charset="-79"/>
              </a:rPr>
              <a:t>Jørpeland</a:t>
            </a:r>
            <a:endParaRPr lang="es-CO" b="1" dirty="0">
              <a:solidFill>
                <a:schemeClr val="bg1"/>
              </a:solidFill>
              <a:latin typeface="Amatic SC" panose="020B0604020202020204" charset="-79"/>
              <a:cs typeface="Amatic SC" panose="020B0604020202020204" charset="-79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DACFAB7-BDE5-4875-B02F-F4BAB2168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6171" y="2432469"/>
            <a:ext cx="672759" cy="488582"/>
          </a:xfrm>
          <a:prstGeom prst="rect">
            <a:avLst/>
          </a:prstGeom>
        </p:spPr>
      </p:pic>
      <p:sp>
        <p:nvSpPr>
          <p:cNvPr id="10" name="AutoShape 2">
            <a:extLst>
              <a:ext uri="{FF2B5EF4-FFF2-40B4-BE49-F238E27FC236}">
                <a16:creationId xmlns:a16="http://schemas.microsoft.com/office/drawing/2014/main" id="{07EB89F3-64AA-4960-9CE7-A06851F4DA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126FF4E3-4912-48C2-BAE1-24567B5FDC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02A6454-40B0-4E27-AA9C-4EC544020C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0554" y="1961280"/>
            <a:ext cx="140428" cy="1404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332185" y="667255"/>
            <a:ext cx="8134500" cy="2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latin typeface="Amatic SC"/>
                <a:ea typeface="Amatic SC"/>
                <a:cs typeface="Amatic SC"/>
                <a:sym typeface="Amatic SC"/>
              </a:rPr>
              <a:t>CLIMA DEL cantilado de </a:t>
            </a:r>
            <a:r>
              <a:rPr lang="es-CO" sz="4000" b="1" dirty="0">
                <a:latin typeface="Amatic SC"/>
                <a:ea typeface="Amatic SC"/>
                <a:cs typeface="Amatic SC"/>
                <a:sym typeface="Amatic SC"/>
              </a:rPr>
              <a:t>Preikestolen – Noruega</a:t>
            </a:r>
            <a:r>
              <a:rPr lang="en" sz="4000" b="1" dirty="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4000" b="1" dirty="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7380663" y="273075"/>
            <a:ext cx="1069200" cy="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89196955-79B6-4615-BAA4-444B5FC3B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8" y="1246020"/>
            <a:ext cx="3594601" cy="1325730"/>
          </a:xfrm>
          <a:prstGeom prst="rect">
            <a:avLst/>
          </a:prstGeom>
        </p:spPr>
      </p:pic>
      <p:pic>
        <p:nvPicPr>
          <p:cNvPr id="5" name="Imagen 4" descr="Aplicación&#10;&#10;Descripción generada automáticamente con confianza media">
            <a:extLst>
              <a:ext uri="{FF2B5EF4-FFF2-40B4-BE49-F238E27FC236}">
                <a16:creationId xmlns:a16="http://schemas.microsoft.com/office/drawing/2014/main" id="{F89B7459-6CFB-4A36-9D73-8E95ABAFE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8" y="2673942"/>
            <a:ext cx="3594600" cy="2081976"/>
          </a:xfrm>
          <a:prstGeom prst="rect">
            <a:avLst/>
          </a:prstGeom>
        </p:spPr>
      </p:pic>
      <p:pic>
        <p:nvPicPr>
          <p:cNvPr id="7" name="Imagen 6" descr="Gráfico&#10;&#10;Descripción generada automáticamente">
            <a:extLst>
              <a:ext uri="{FF2B5EF4-FFF2-40B4-BE49-F238E27FC236}">
                <a16:creationId xmlns:a16="http://schemas.microsoft.com/office/drawing/2014/main" id="{3C3A08C4-9EB5-4D1E-A653-45A566510B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0253" y="1275035"/>
            <a:ext cx="3299436" cy="34808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E0CADB-F35C-4B5E-B0B7-6FB4F701C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800" b="1" dirty="0">
                <a:latin typeface="Amatic SC"/>
                <a:ea typeface="Amatic SC"/>
                <a:cs typeface="Amatic SC"/>
                <a:sym typeface="Amatic SC"/>
              </a:rPr>
              <a:t>PLANTEAMIENTO DEL PROBLEMA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ED7E69C-5750-44CB-A92F-47BD9AFC9062}"/>
              </a:ext>
            </a:extLst>
          </p:cNvPr>
          <p:cNvSpPr txBox="1"/>
          <p:nvPr/>
        </p:nvSpPr>
        <p:spPr>
          <a:xfrm>
            <a:off x="1350236" y="1469877"/>
            <a:ext cx="63153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>
                <a:latin typeface="Amatic SC" panose="020B0604020202020204" charset="-79"/>
                <a:cs typeface="Amatic SC" panose="020B0604020202020204" charset="-79"/>
              </a:rPr>
              <a:t>SE QUIERE UNA CASA UBICADA EN UN ACANTILADO EN CUALQUIER LUGAR DEL MUNDO, EL CUAL HEMOS ESCOGIDO EL ACANTILDAO DE </a:t>
            </a:r>
            <a:r>
              <a:rPr lang="es-CO" sz="1800" b="1" dirty="0">
                <a:latin typeface="Amatic SC"/>
                <a:ea typeface="Amatic SC"/>
                <a:cs typeface="Amatic SC"/>
                <a:sym typeface="Amatic SC"/>
              </a:rPr>
              <a:t>Preikestolen</a:t>
            </a:r>
            <a:r>
              <a:rPr lang="es-CO" sz="1800" dirty="0">
                <a:latin typeface="Amatic SC"/>
                <a:ea typeface="Amatic SC"/>
                <a:cs typeface="Amatic SC"/>
                <a:sym typeface="Amatic SC"/>
              </a:rPr>
              <a:t> –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latin typeface="Amatic SC"/>
                <a:ea typeface="Amatic SC"/>
                <a:cs typeface="Amatic SC"/>
                <a:sym typeface="Amatic SC"/>
              </a:rPr>
              <a:t>Nor</a:t>
            </a:r>
            <a:r>
              <a:rPr lang="es-CO" sz="1800" b="1" dirty="0">
                <a:solidFill>
                  <a:schemeClr val="bg1"/>
                </a:solidFill>
                <a:latin typeface="Amatic SC"/>
                <a:ea typeface="Amatic SC"/>
                <a:cs typeface="Amatic SC"/>
                <a:sym typeface="Amatic SC"/>
              </a:rPr>
              <a:t>u</a:t>
            </a:r>
            <a:r>
              <a:rPr lang="es-CO" sz="1800" b="1" dirty="0">
                <a:solidFill>
                  <a:schemeClr val="accent2">
                    <a:lumMod val="50000"/>
                  </a:schemeClr>
                </a:solidFill>
                <a:latin typeface="Amatic SC"/>
                <a:ea typeface="Amatic SC"/>
                <a:cs typeface="Amatic SC"/>
                <a:sym typeface="Amatic SC"/>
              </a:rPr>
              <a:t>ega, </a:t>
            </a:r>
            <a:r>
              <a:rPr lang="es-CO" sz="1800" dirty="0">
                <a:solidFill>
                  <a:schemeClr val="tx1"/>
                </a:solidFill>
                <a:latin typeface="Amatic SC"/>
                <a:ea typeface="Amatic SC"/>
                <a:cs typeface="Amatic SC"/>
                <a:sym typeface="Amatic SC"/>
              </a:rPr>
              <a:t>EN EL CUAL DEBEMOS REALIZAR LA CASA CON UNOS REQUISITOS ESPECIFICOS, DONDE EN EL CUAL TIENE QUE OBETNER LOS 4 RITUALES ESPACIALES BASICOS DE LA ARQUITECTURA , LOS CUALES SON CONTEMPLACION, REUNION , DESPLAZAMIENTO, RECOGIMIENTO, Y LA IDEA ES SABER IMPLEMENTAR CADA UNO DE LOS RITUALES EN LA CASA PARA ASÍ TENER UNA BUENA COMPOSICION Y UN </a:t>
            </a:r>
            <a:r>
              <a:rPr lang="es-CO" sz="1800" dirty="0" err="1">
                <a:solidFill>
                  <a:schemeClr val="tx1"/>
                </a:solidFill>
                <a:latin typeface="Amatic SC"/>
                <a:ea typeface="Amatic SC"/>
                <a:cs typeface="Amatic SC"/>
                <a:sym typeface="Amatic SC"/>
              </a:rPr>
              <a:t>UN</a:t>
            </a:r>
            <a:r>
              <a:rPr lang="es-CO" sz="1800" dirty="0">
                <a:solidFill>
                  <a:schemeClr val="tx1"/>
                </a:solidFill>
                <a:latin typeface="Amatic SC"/>
                <a:ea typeface="Amatic SC"/>
                <a:cs typeface="Amatic SC"/>
                <a:sym typeface="Amatic SC"/>
              </a:rPr>
              <a:t> BUEN ESPACIO HABITABLE, </a:t>
            </a:r>
            <a:endParaRPr lang="es-CO" sz="1800" dirty="0">
              <a:solidFill>
                <a:schemeClr val="tx1"/>
              </a:solidFill>
              <a:latin typeface="Amatic SC" panose="020B0604020202020204" charset="-79"/>
              <a:cs typeface="Amatic SC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46024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0B39A-F000-47E3-BCF1-D42C8D6DF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83" y="268731"/>
            <a:ext cx="8134500" cy="213600"/>
          </a:xfrm>
        </p:spPr>
        <p:txBody>
          <a:bodyPr/>
          <a:lstStyle/>
          <a:p>
            <a:r>
              <a:rPr lang="es-MX" dirty="0">
                <a:latin typeface="Amatic SC" panose="020B0604020202020204" charset="-79"/>
                <a:cs typeface="Amatic SC" panose="020B0604020202020204" charset="-79"/>
              </a:rPr>
              <a:t>TENGO DOS PROPUESTAS </a:t>
            </a:r>
            <a:endParaRPr lang="es-CO" dirty="0">
              <a:latin typeface="Amatic SC" panose="020B0604020202020204" charset="-79"/>
              <a:cs typeface="Amatic SC" panose="020B0604020202020204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AFA6350-CBDC-4073-93A1-7128BED01019}"/>
              </a:ext>
            </a:extLst>
          </p:cNvPr>
          <p:cNvSpPr txBox="1"/>
          <p:nvPr/>
        </p:nvSpPr>
        <p:spPr>
          <a:xfrm>
            <a:off x="3828045" y="820790"/>
            <a:ext cx="2648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Amatic SC" panose="020B0604020202020204" charset="-79"/>
                <a:cs typeface="Amatic SC" panose="020B0604020202020204" charset="-79"/>
              </a:rPr>
              <a:t>PROPUESTA A</a:t>
            </a:r>
            <a:endParaRPr lang="es-CO" sz="2000" dirty="0">
              <a:latin typeface="Amatic SC" panose="020B0604020202020204" charset="-79"/>
              <a:cs typeface="Amatic SC" panose="020B0604020202020204" charset="-79"/>
            </a:endParaRPr>
          </a:p>
        </p:txBody>
      </p:sp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2CBC862C-5CB4-47A8-B881-7BFE2699A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4768" y="268731"/>
            <a:ext cx="2556269" cy="2352528"/>
          </a:xfrm>
          <a:prstGeom prst="rect">
            <a:avLst/>
          </a:prstGeom>
        </p:spPr>
      </p:pic>
      <p:pic>
        <p:nvPicPr>
          <p:cNvPr id="9" name="Imagen 8" descr="Diagrama&#10;&#10;Descripción generada automáticamente">
            <a:extLst>
              <a:ext uri="{FF2B5EF4-FFF2-40B4-BE49-F238E27FC236}">
                <a16:creationId xmlns:a16="http://schemas.microsoft.com/office/drawing/2014/main" id="{AEC0B265-984C-4681-9EAB-95448AA2F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802" y="2721414"/>
            <a:ext cx="2073243" cy="2175734"/>
          </a:xfrm>
          <a:prstGeom prst="rect">
            <a:avLst/>
          </a:prstGeom>
        </p:spPr>
      </p:pic>
      <p:pic>
        <p:nvPicPr>
          <p:cNvPr id="11" name="Imagen 10" descr="Imagen que contiene cuarto&#10;&#10;Descripción generada automáticamente">
            <a:extLst>
              <a:ext uri="{FF2B5EF4-FFF2-40B4-BE49-F238E27FC236}">
                <a16:creationId xmlns:a16="http://schemas.microsoft.com/office/drawing/2014/main" id="{F5AC1B51-5098-4690-A2A4-19C912033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230" y="2699035"/>
            <a:ext cx="2556270" cy="2175734"/>
          </a:xfrm>
          <a:prstGeom prst="rect">
            <a:avLst/>
          </a:prstGeom>
        </p:spPr>
      </p:pic>
      <p:pic>
        <p:nvPicPr>
          <p:cNvPr id="13" name="Imagen 12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73A57C0B-7F8B-48EC-A392-C47893256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2" y="482331"/>
            <a:ext cx="2395462" cy="199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13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D7412-F5F5-4472-BEE5-D68EEA251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01" y="101482"/>
            <a:ext cx="8134500" cy="213600"/>
          </a:xfrm>
        </p:spPr>
        <p:txBody>
          <a:bodyPr/>
          <a:lstStyle/>
          <a:p>
            <a:r>
              <a:rPr lang="es-MX" sz="4000" b="1" dirty="0">
                <a:latin typeface="Amatic SC" panose="020B0604020202020204" charset="-79"/>
                <a:cs typeface="Amatic SC" panose="020B0604020202020204" charset="-79"/>
              </a:rPr>
              <a:t>REFERENTE</a:t>
            </a:r>
            <a:endParaRPr lang="es-CO" sz="4000" b="1" dirty="0">
              <a:latin typeface="Amatic SC" panose="020B0604020202020204" charset="-79"/>
              <a:cs typeface="Amatic SC" panose="020B0604020202020204" charset="-79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7DA34C-4043-4637-A964-884635DF6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337" y="798010"/>
            <a:ext cx="4753738" cy="39534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2BCEF27-E43F-49ED-B790-70F0F16D9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089" y="798010"/>
            <a:ext cx="2710938" cy="395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702E3C-CB1F-449F-BD71-07F1155FE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>
                <a:latin typeface="Amatic SC" panose="020B0604020202020204" charset="-79"/>
                <a:cs typeface="Amatic SC" panose="020B0604020202020204" charset="-79"/>
              </a:rPr>
              <a:t>PROPUESTA B</a:t>
            </a:r>
            <a:br>
              <a:rPr lang="es-CO" sz="2800" dirty="0">
                <a:latin typeface="Amatic SC" panose="020B0604020202020204" charset="-79"/>
                <a:cs typeface="Amatic SC" panose="020B0604020202020204" charset="-79"/>
              </a:rPr>
            </a:br>
            <a:endParaRPr lang="es-CO" dirty="0"/>
          </a:p>
        </p:txBody>
      </p:sp>
      <p:pic>
        <p:nvPicPr>
          <p:cNvPr id="4" name="Imagen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34C2231A-D608-449E-B830-F38663F488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11" t="16686" r="23526" b="24132"/>
          <a:stretch/>
        </p:blipFill>
        <p:spPr>
          <a:xfrm>
            <a:off x="5117019" y="952224"/>
            <a:ext cx="3291721" cy="1619526"/>
          </a:xfrm>
          <a:prstGeom prst="rect">
            <a:avLst/>
          </a:prstGeom>
        </p:spPr>
      </p:pic>
      <p:pic>
        <p:nvPicPr>
          <p:cNvPr id="12" name="Imagen 11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2BE4CAE4-83CC-4F59-A521-EEE4F0E04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003" y="2752568"/>
            <a:ext cx="2104552" cy="1987323"/>
          </a:xfrm>
          <a:prstGeom prst="rect">
            <a:avLst/>
          </a:prstGeom>
        </p:spPr>
      </p:pic>
      <p:pic>
        <p:nvPicPr>
          <p:cNvPr id="16" name="Imagen 15" descr="Gráfico&#10;&#10;Descripción generada automáticamente con confianza media">
            <a:extLst>
              <a:ext uri="{FF2B5EF4-FFF2-40B4-BE49-F238E27FC236}">
                <a16:creationId xmlns:a16="http://schemas.microsoft.com/office/drawing/2014/main" id="{4D03AE57-32D9-4600-A15A-7083518E3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311" y="2778246"/>
            <a:ext cx="2464384" cy="1933910"/>
          </a:xfrm>
          <a:prstGeom prst="rect">
            <a:avLst/>
          </a:prstGeom>
        </p:spPr>
      </p:pic>
      <p:pic>
        <p:nvPicPr>
          <p:cNvPr id="18" name="Imagen 17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E31C91C4-6C9C-473E-86D4-137B6315AE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5" y="889745"/>
            <a:ext cx="3291721" cy="174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69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B25F40-B455-4A8B-B6DC-AC091238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750" y="570178"/>
            <a:ext cx="8134500" cy="213600"/>
          </a:xfrm>
        </p:spPr>
        <p:txBody>
          <a:bodyPr/>
          <a:lstStyle/>
          <a:p>
            <a:r>
              <a:rPr lang="es-MX" dirty="0">
                <a:latin typeface="Amatic SC" panose="020B0604020202020204" charset="-79"/>
                <a:cs typeface="Amatic SC" panose="020B0604020202020204" charset="-79"/>
              </a:rPr>
              <a:t>CONCLUSION</a:t>
            </a:r>
            <a:br>
              <a:rPr lang="es-MX" dirty="0"/>
            </a:b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3065031-D1A2-4363-BF32-2DA84E01315A}"/>
              </a:ext>
            </a:extLst>
          </p:cNvPr>
          <p:cNvSpPr txBox="1"/>
          <p:nvPr/>
        </p:nvSpPr>
        <p:spPr>
          <a:xfrm>
            <a:off x="1478423" y="1521151"/>
            <a:ext cx="6452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>
                <a:latin typeface="Amatic SC" panose="020B0604020202020204" charset="-79"/>
                <a:cs typeface="Amatic SC" panose="020B0604020202020204" charset="-79"/>
              </a:rPr>
              <a:t>LAS DOS PROPUESTAS CONTIENEN LOS MISMOS ESPACIOS, PERO EN MODELOS DIFERENTES, AMBAS UBICADOS EN EL MISMO ACANTILADO, PAMBAS CONTIENEN LOS 4 RITUALES ESPACIALES. </a:t>
            </a:r>
            <a:endParaRPr lang="es-CO" sz="2400" b="1" dirty="0">
              <a:latin typeface="Amatic SC" panose="020B0604020202020204" charset="-79"/>
              <a:cs typeface="Amatic SC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47256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16887-20B8-4A91-8FB2-5F2EACED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75" y="1476033"/>
            <a:ext cx="8134500" cy="213600"/>
          </a:xfrm>
        </p:spPr>
        <p:txBody>
          <a:bodyPr/>
          <a:lstStyle/>
          <a:p>
            <a:r>
              <a:rPr lang="es-MX" sz="8000" dirty="0"/>
              <a:t>FIN !</a:t>
            </a:r>
            <a:endParaRPr lang="es-CO" sz="8000" dirty="0"/>
          </a:p>
        </p:txBody>
      </p:sp>
    </p:spTree>
    <p:extLst>
      <p:ext uri="{BB962C8B-B14F-4D97-AF65-F5344CB8AC3E}">
        <p14:creationId xmlns:p14="http://schemas.microsoft.com/office/powerpoint/2010/main" val="896985554"/>
      </p:ext>
    </p:extLst>
  </p:cSld>
  <p:clrMapOvr>
    <a:masterClrMapping/>
  </p:clrMapOvr>
</p:sld>
</file>

<file path=ppt/theme/theme1.xml><?xml version="1.0" encoding="utf-8"?>
<a:theme xmlns:a="http://schemas.openxmlformats.org/drawingml/2006/main" name="Saul Bass Style Infographics by Slidesgo">
  <a:themeElements>
    <a:clrScheme name="Simple Light">
      <a:dk1>
        <a:srgbClr val="000000"/>
      </a:dk1>
      <a:lt1>
        <a:srgbClr val="FDFDFD"/>
      </a:lt1>
      <a:dk2>
        <a:srgbClr val="FFC335"/>
      </a:dk2>
      <a:lt2>
        <a:srgbClr val="FF8139"/>
      </a:lt2>
      <a:accent1>
        <a:srgbClr val="FF3F3F"/>
      </a:accent1>
      <a:accent2>
        <a:srgbClr val="6892DA"/>
      </a:accent2>
      <a:accent3>
        <a:srgbClr val="FF8DCC"/>
      </a:accent3>
      <a:accent4>
        <a:srgbClr val="DB5125"/>
      </a:accent4>
      <a:accent5>
        <a:srgbClr val="FFFFFF"/>
      </a:accent5>
      <a:accent6>
        <a:srgbClr val="FFC335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A960F4C305B9418ADE6712A9A5A1DC" ma:contentTypeVersion="10" ma:contentTypeDescription="Create a new document." ma:contentTypeScope="" ma:versionID="f24dfde9bdea801aa31e3be0300343ef">
  <xsd:schema xmlns:xsd="http://www.w3.org/2001/XMLSchema" xmlns:xs="http://www.w3.org/2001/XMLSchema" xmlns:p="http://schemas.microsoft.com/office/2006/metadata/properties" xmlns:ns2="8ec6b940-cb04-4ddb-9008-f7cf40c4ef77" targetNamespace="http://schemas.microsoft.com/office/2006/metadata/properties" ma:root="true" ma:fieldsID="61cc55ff76f4f98e46d11f343ba33160" ns2:_="">
    <xsd:import namespace="8ec6b940-cb04-4ddb-9008-f7cf40c4ef77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c6b940-cb04-4ddb-9008-f7cf40c4ef77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8ec6b940-cb04-4ddb-9008-f7cf40c4ef77" xsi:nil="true"/>
  </documentManagement>
</p:properties>
</file>

<file path=customXml/itemProps1.xml><?xml version="1.0" encoding="utf-8"?>
<ds:datastoreItem xmlns:ds="http://schemas.openxmlformats.org/officeDocument/2006/customXml" ds:itemID="{C89D4B99-3388-4611-BE06-0D04DFAE4437}"/>
</file>

<file path=customXml/itemProps2.xml><?xml version="1.0" encoding="utf-8"?>
<ds:datastoreItem xmlns:ds="http://schemas.openxmlformats.org/officeDocument/2006/customXml" ds:itemID="{D1FAE28D-68B4-4CCC-BE1B-DE9FE5C35DD5}"/>
</file>

<file path=customXml/itemProps3.xml><?xml version="1.0" encoding="utf-8"?>
<ds:datastoreItem xmlns:ds="http://schemas.openxmlformats.org/officeDocument/2006/customXml" ds:itemID="{3EE19AD6-1036-480E-BC95-9FE466E1DE3D}"/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222</Words>
  <Application>Microsoft Office PowerPoint</Application>
  <PresentationFormat>Presentación en pantalla (16:9)</PresentationFormat>
  <Paragraphs>21</Paragraphs>
  <Slides>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Amatic SC</vt:lpstr>
      <vt:lpstr>Arial</vt:lpstr>
      <vt:lpstr>Fira Sans Extra Condensed SemiBold</vt:lpstr>
      <vt:lpstr>Roboto</vt:lpstr>
      <vt:lpstr>Saul Bass Style Infographics by Slidesgo</vt:lpstr>
      <vt:lpstr>Propuesta de vivienda en acantilado</vt:lpstr>
      <vt:lpstr>Acantilado de Preikestolen – Noruega</vt:lpstr>
      <vt:lpstr>CLIMA DEL cantilado de Preikestolen – Noruega </vt:lpstr>
      <vt:lpstr>PLANTEAMIENTO DEL PROBLEMA</vt:lpstr>
      <vt:lpstr>TENGO DOS PROPUESTAS </vt:lpstr>
      <vt:lpstr>REFERENTE</vt:lpstr>
      <vt:lpstr>PROPUESTA B </vt:lpstr>
      <vt:lpstr>CONCLUSION </vt:lpstr>
      <vt:lpstr>FIN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de vivienda en acantilado</dc:title>
  <cp:lastModifiedBy>Dilan Jimenez Ramirez</cp:lastModifiedBy>
  <cp:revision>13</cp:revision>
  <dcterms:modified xsi:type="dcterms:W3CDTF">2021-04-18T04:56:29Z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0x01010042A960F4C305B9418ADE6712A9A5A1DC</vt:lpwstr>
  </property>
</Properties>
</file>