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9" r:id="rId1"/>
  </p:sldMasterIdLst>
  <p:notesMasterIdLst>
    <p:notesMasterId r:id="rId6"/>
  </p:notesMasterIdLst>
  <p:sldIdLst>
    <p:sldId id="261" r:id="rId2"/>
    <p:sldId id="256" r:id="rId3"/>
    <p:sldId id="260" r:id="rId4"/>
    <p:sldId id="262"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lan Jimenez Ramirez" initials="DJR" lastIdx="2" clrIdx="0">
    <p:extLst>
      <p:ext uri="{19B8F6BF-5375-455C-9EA6-DF929625EA0E}">
        <p15:presenceInfo xmlns:p15="http://schemas.microsoft.com/office/powerpoint/2012/main" userId="a263c36d8cd4fb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3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A514FB-11DB-4C36-B596-BB1D0F17B5E0}">
  <a:tblStyle styleId="{BEA514FB-11DB-4C36-B596-BB1D0F17B5E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110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5-26T20:53:14.609" idx="1">
    <p:pos x="5281" y="682"/>
    <p:text>https://es.wikipedia.org/wiki/Desierto_de_la_Tatacoa</p:text>
    <p:extLst>
      <p:ext uri="{C676402C-5697-4E1C-873F-D02D1690AC5C}">
        <p15:threadingInfo xmlns:p15="http://schemas.microsoft.com/office/powerpoint/2012/main" timeZoneBias="300"/>
      </p:ext>
    </p:extLst>
  </p:cm>
  <p:cm authorId="1" dt="2021-05-26T20:54:08.409" idx="2">
    <p:pos x="5281" y="818"/>
    <p:text>INFORMACION DEL LUGAR</p:text>
    <p:extLst>
      <p:ext uri="{C676402C-5697-4E1C-873F-D02D1690AC5C}">
        <p15:threadingInfo xmlns:p15="http://schemas.microsoft.com/office/powerpoint/2012/main" timeZoneBias="300">
          <p15:parentCm authorId="1"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d0b0cc72c3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d0b0cc72c3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FFFCF2"/>
        </a:solidFill>
        <a:effectLst/>
      </p:bgPr>
    </p:bg>
    <p:spTree>
      <p:nvGrpSpPr>
        <p:cNvPr id="1" name="Shape 8"/>
        <p:cNvGrpSpPr/>
        <p:nvPr/>
      </p:nvGrpSpPr>
      <p:grpSpPr>
        <a:xfrm>
          <a:off x="0" y="0"/>
          <a:ext cx="0" cy="0"/>
          <a:chOff x="0" y="0"/>
          <a:chExt cx="0" cy="0"/>
        </a:xfrm>
      </p:grpSpPr>
      <p:sp>
        <p:nvSpPr>
          <p:cNvPr id="9" name="Google Shape;9;p2"/>
          <p:cNvSpPr/>
          <p:nvPr/>
        </p:nvSpPr>
        <p:spPr>
          <a:xfrm>
            <a:off x="264900" y="254550"/>
            <a:ext cx="8614200" cy="46344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1061712" y="800100"/>
            <a:ext cx="4350600" cy="183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710500" y="2805800"/>
            <a:ext cx="5052900" cy="373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2" name="Google Shape;12;p2"/>
          <p:cNvCxnSpPr/>
          <p:nvPr/>
        </p:nvCxnSpPr>
        <p:spPr>
          <a:xfrm>
            <a:off x="6004100" y="257700"/>
            <a:ext cx="0" cy="46281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p:cSld name="CUSTOM_2_1_2">
    <p:bg>
      <p:bgPr>
        <a:solidFill>
          <a:srgbClr val="FFFCF2"/>
        </a:solidFill>
        <a:effectLst/>
      </p:bgPr>
    </p:bg>
    <p:spTree>
      <p:nvGrpSpPr>
        <p:cNvPr id="1" name="Shape 129"/>
        <p:cNvGrpSpPr/>
        <p:nvPr/>
      </p:nvGrpSpPr>
      <p:grpSpPr>
        <a:xfrm>
          <a:off x="0" y="0"/>
          <a:ext cx="0" cy="0"/>
          <a:chOff x="0" y="0"/>
          <a:chExt cx="0" cy="0"/>
        </a:xfrm>
      </p:grpSpPr>
      <p:sp>
        <p:nvSpPr>
          <p:cNvPr id="130" name="Google Shape;130;p25"/>
          <p:cNvSpPr/>
          <p:nvPr/>
        </p:nvSpPr>
        <p:spPr>
          <a:xfrm>
            <a:off x="264900" y="254550"/>
            <a:ext cx="8614200" cy="46344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1" name="Google Shape;131;p25"/>
          <p:cNvCxnSpPr/>
          <p:nvPr/>
        </p:nvCxnSpPr>
        <p:spPr>
          <a:xfrm>
            <a:off x="262050" y="3299375"/>
            <a:ext cx="8619900" cy="0"/>
          </a:xfrm>
          <a:prstGeom prst="straightConnector1">
            <a:avLst/>
          </a:prstGeom>
          <a:noFill/>
          <a:ln w="19050" cap="flat" cmpd="sng">
            <a:solidFill>
              <a:schemeClr val="dk1"/>
            </a:solidFill>
            <a:prstDash val="solid"/>
            <a:round/>
            <a:headEnd type="none" w="med" len="med"/>
            <a:tailEnd type="none" w="med" len="med"/>
          </a:ln>
        </p:spPr>
      </p:cxnSp>
      <p:sp>
        <p:nvSpPr>
          <p:cNvPr id="132" name="Google Shape;132;p25"/>
          <p:cNvSpPr txBox="1">
            <a:spLocks noGrp="1"/>
          </p:cNvSpPr>
          <p:nvPr>
            <p:ph type="title"/>
          </p:nvPr>
        </p:nvSpPr>
        <p:spPr>
          <a:xfrm>
            <a:off x="4595525" y="912180"/>
            <a:ext cx="3421200" cy="6591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endParaRPr/>
          </a:p>
        </p:txBody>
      </p:sp>
      <p:sp>
        <p:nvSpPr>
          <p:cNvPr id="133" name="Google Shape;133;p25"/>
          <p:cNvSpPr txBox="1">
            <a:spLocks noGrp="1"/>
          </p:cNvSpPr>
          <p:nvPr>
            <p:ph type="subTitle" idx="1"/>
          </p:nvPr>
        </p:nvSpPr>
        <p:spPr>
          <a:xfrm>
            <a:off x="4595525" y="1658960"/>
            <a:ext cx="3421200" cy="115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3_1">
    <p:bg>
      <p:bgPr>
        <a:solidFill>
          <a:schemeClr val="lt1"/>
        </a:solidFill>
        <a:effectLst/>
      </p:bgPr>
    </p:bg>
    <p:spTree>
      <p:nvGrpSpPr>
        <p:cNvPr id="1" name="Shape 240"/>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3_1_1">
    <p:bg>
      <p:bgPr>
        <a:solidFill>
          <a:schemeClr val="lt1"/>
        </a:solidFill>
        <a:effectLst/>
      </p:bgPr>
    </p:bg>
    <p:spTree>
      <p:nvGrpSpPr>
        <p:cNvPr id="1" name="Shape 241"/>
        <p:cNvGrpSpPr/>
        <p:nvPr/>
      </p:nvGrpSpPr>
      <p:grpSpPr>
        <a:xfrm>
          <a:off x="0" y="0"/>
          <a:ext cx="0" cy="0"/>
          <a:chOff x="0" y="0"/>
          <a:chExt cx="0" cy="0"/>
        </a:xfrm>
      </p:grpSpPr>
      <p:sp>
        <p:nvSpPr>
          <p:cNvPr id="242" name="Google Shape;242;p39"/>
          <p:cNvSpPr/>
          <p:nvPr/>
        </p:nvSpPr>
        <p:spPr>
          <a:xfrm>
            <a:off x="264900" y="254550"/>
            <a:ext cx="8614200" cy="46344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CUSTOM_3_1_1_1">
    <p:bg>
      <p:bgPr>
        <a:solidFill>
          <a:schemeClr val="lt1"/>
        </a:solidFill>
        <a:effectLst/>
      </p:bgPr>
    </p:bg>
    <p:spTree>
      <p:nvGrpSpPr>
        <p:cNvPr id="1" name="Shape 243"/>
        <p:cNvGrpSpPr/>
        <p:nvPr/>
      </p:nvGrpSpPr>
      <p:grpSpPr>
        <a:xfrm>
          <a:off x="0" y="0"/>
          <a:ext cx="0" cy="0"/>
          <a:chOff x="0" y="0"/>
          <a:chExt cx="0" cy="0"/>
        </a:xfrm>
      </p:grpSpPr>
      <p:sp>
        <p:nvSpPr>
          <p:cNvPr id="244" name="Google Shape;244;p40"/>
          <p:cNvSpPr/>
          <p:nvPr/>
        </p:nvSpPr>
        <p:spPr>
          <a:xfrm>
            <a:off x="264900" y="254550"/>
            <a:ext cx="8614200" cy="4634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5" name="Google Shape;245;p40"/>
          <p:cNvPicPr preferRelativeResize="0"/>
          <p:nvPr/>
        </p:nvPicPr>
        <p:blipFill rotWithShape="1">
          <a:blip r:embed="rId2">
            <a:alphaModFix/>
          </a:blip>
          <a:srcRect l="-2970" t="4955" r="2970" b="4946"/>
          <a:stretch/>
        </p:blipFill>
        <p:spPr>
          <a:xfrm>
            <a:off x="1775" y="254550"/>
            <a:ext cx="8877201" cy="46343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3">
  <p:cSld name="CUSTOM_3_1_1_1_1">
    <p:bg>
      <p:bgPr>
        <a:solidFill>
          <a:schemeClr val="lt1"/>
        </a:solidFill>
        <a:effectLst/>
      </p:bgPr>
    </p:bg>
    <p:spTree>
      <p:nvGrpSpPr>
        <p:cNvPr id="1" name="Shape 246"/>
        <p:cNvGrpSpPr/>
        <p:nvPr/>
      </p:nvGrpSpPr>
      <p:grpSpPr>
        <a:xfrm>
          <a:off x="0" y="0"/>
          <a:ext cx="0" cy="0"/>
          <a:chOff x="0" y="0"/>
          <a:chExt cx="0" cy="0"/>
        </a:xfrm>
      </p:grpSpPr>
      <p:pic>
        <p:nvPicPr>
          <p:cNvPr id="247" name="Google Shape;247;p41"/>
          <p:cNvPicPr preferRelativeResize="0"/>
          <p:nvPr/>
        </p:nvPicPr>
        <p:blipFill rotWithShape="1">
          <a:blip r:embed="rId2">
            <a:alphaModFix/>
          </a:blip>
          <a:srcRect l="55104"/>
          <a:stretch/>
        </p:blipFill>
        <p:spPr>
          <a:xfrm>
            <a:off x="5038350" y="0"/>
            <a:ext cx="4103701" cy="5143500"/>
          </a:xfrm>
          <a:prstGeom prst="rect">
            <a:avLst/>
          </a:prstGeom>
          <a:noFill/>
          <a:ln>
            <a:noFill/>
          </a:ln>
        </p:spPr>
      </p:pic>
      <p:cxnSp>
        <p:nvCxnSpPr>
          <p:cNvPr id="248" name="Google Shape;248;p41"/>
          <p:cNvCxnSpPr/>
          <p:nvPr/>
        </p:nvCxnSpPr>
        <p:spPr>
          <a:xfrm>
            <a:off x="5038350" y="-5550"/>
            <a:ext cx="0" cy="515460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50" y="539500"/>
            <a:ext cx="77175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3600"/>
              <a:buFont typeface="Oswald"/>
              <a:buNone/>
              <a:defRPr sz="3600">
                <a:solidFill>
                  <a:schemeClr val="dk1"/>
                </a:solidFill>
                <a:latin typeface="Oswald"/>
                <a:ea typeface="Oswald"/>
                <a:cs typeface="Oswald"/>
                <a:sym typeface="Oswald"/>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a:endParaRPr/>
          </a:p>
        </p:txBody>
      </p:sp>
      <p:sp>
        <p:nvSpPr>
          <p:cNvPr id="7" name="Google Shape;7;p1"/>
          <p:cNvSpPr txBox="1">
            <a:spLocks noGrp="1"/>
          </p:cNvSpPr>
          <p:nvPr>
            <p:ph type="body" idx="1"/>
          </p:nvPr>
        </p:nvSpPr>
        <p:spPr>
          <a:xfrm>
            <a:off x="713250" y="1305075"/>
            <a:ext cx="7717500" cy="3303600"/>
          </a:xfrm>
          <a:prstGeom prst="rect">
            <a:avLst/>
          </a:prstGeom>
          <a:noFill/>
          <a:ln>
            <a:noFill/>
          </a:ln>
        </p:spPr>
        <p:txBody>
          <a:bodyPr spcFirstLastPara="1" wrap="square" lIns="91425" tIns="91425" rIns="91425" bIns="91425" anchor="ctr" anchorCtr="0">
            <a:normAutofit/>
          </a:bodyPr>
          <a:lstStyle>
            <a:lvl1pPr marL="457200" lvl="0"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1pPr>
            <a:lvl2pPr marL="914400" lvl="1"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2pPr>
            <a:lvl3pPr marL="1371600" lvl="2"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3pPr>
            <a:lvl4pPr marL="1828800" lvl="3"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4pPr>
            <a:lvl5pPr marL="2286000" lvl="4"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5pPr>
            <a:lvl6pPr marL="2743200" lvl="5"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6pPr>
            <a:lvl7pPr marL="3200400" lvl="6"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7pPr>
            <a:lvl8pPr marL="3657600" lvl="7"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8pPr>
            <a:lvl9pPr marL="4114800" lvl="8"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8" r:id="rId2"/>
    <p:sldLayoutId id="2147483671" r:id="rId3"/>
    <p:sldLayoutId id="2147483684" r:id="rId4"/>
    <p:sldLayoutId id="2147483685" r:id="rId5"/>
    <p:sldLayoutId id="2147483686" r:id="rId6"/>
    <p:sldLayoutId id="214748368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hyperlink" Target="https://es.wikipedia.org/wiki/%C3%81rbol" TargetMode="External"/><Relationship Id="rId3" Type="http://schemas.openxmlformats.org/officeDocument/2006/relationships/image" Target="../media/image2.png"/><Relationship Id="rId21" Type="http://schemas.openxmlformats.org/officeDocument/2006/relationships/hyperlink" Target="https://es.wikipedia.org/wiki/Clima_seco" TargetMode="Externa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hyperlink" Target="https://es.wikipedia.org/wiki/Tronco_(bot%C3%A1nica)" TargetMode="External"/><Relationship Id="rId2" Type="http://schemas.openxmlformats.org/officeDocument/2006/relationships/notesSlide" Target="../notesSlides/notesSlide1.xml"/><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hyperlink" Target="https://es.wikipedia.org/wiki/Material" TargetMode="External"/><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hyperlink" Target="https://es.wikipedia.org/wiki/Lluvia" TargetMode="External"/><Relationship Id="rId28" Type="http://schemas.openxmlformats.org/officeDocument/2006/relationships/hyperlink" Target="https://es.wikipedia.org/wiki/Lignina" TargetMode="External"/><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comments" Target="../comments/comment1.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hyperlink" Target="https://es.wikipedia.org/wiki/Clima" TargetMode="External"/><Relationship Id="rId27" Type="http://schemas.openxmlformats.org/officeDocument/2006/relationships/hyperlink" Target="https://es.wikipedia.org/wiki/Celulosa" TargetMode="External"/><Relationship Id="rId30"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notesSlide" Target="../notesSlides/notesSlide2.xml"/><Relationship Id="rId16"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57;p44">
            <a:extLst>
              <a:ext uri="{FF2B5EF4-FFF2-40B4-BE49-F238E27FC236}">
                <a16:creationId xmlns:a16="http://schemas.microsoft.com/office/drawing/2014/main" id="{6EA2263A-F540-42E3-A2A8-797D921B06D4}"/>
              </a:ext>
            </a:extLst>
          </p:cNvPr>
          <p:cNvSpPr txBox="1">
            <a:spLocks/>
          </p:cNvSpPr>
          <p:nvPr/>
        </p:nvSpPr>
        <p:spPr>
          <a:xfrm>
            <a:off x="257176" y="1249347"/>
            <a:ext cx="8601074" cy="276067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2800" b="1" dirty="0">
                <a:latin typeface="Amasis MT Pro Black" panose="02040A04050005020304" pitchFamily="18" charset="0"/>
              </a:rPr>
              <a:t>SITEMA DE RELACIONES -  TRABAJO FINAL </a:t>
            </a:r>
            <a:br>
              <a:rPr lang="es-MX" sz="2800" b="1" dirty="0">
                <a:latin typeface="Amasis MT Pro Black" panose="02040A04050005020304" pitchFamily="18" charset="0"/>
              </a:rPr>
            </a:br>
            <a:r>
              <a:rPr lang="es-MX" sz="2800" b="1" dirty="0">
                <a:latin typeface="Amasis MT Pro Black" panose="02040A04050005020304" pitchFamily="18" charset="0"/>
              </a:rPr>
              <a:t>HABITACULO PARA LA REFLEXION DE LA PAZ </a:t>
            </a:r>
            <a:br>
              <a:rPr lang="es-MX" sz="2800" b="1" dirty="0">
                <a:latin typeface="Amasis MT Pro Black" panose="02040A04050005020304" pitchFamily="18" charset="0"/>
              </a:rPr>
            </a:br>
            <a:r>
              <a:rPr lang="es-MX" sz="2800" b="1" dirty="0">
                <a:latin typeface="Amasis MT Pro Black" panose="02040A04050005020304" pitchFamily="18" charset="0"/>
              </a:rPr>
              <a:t>HABITACULO  DESERT HOUSE</a:t>
            </a:r>
            <a:br>
              <a:rPr lang="es-MX" sz="2800" dirty="0">
                <a:latin typeface="Amasis MT Pro Black" panose="02040A04050005020304" pitchFamily="18" charset="0"/>
              </a:rPr>
            </a:br>
            <a:endParaRPr lang="es-MX" sz="2800" dirty="0">
              <a:latin typeface="Amasis MT Pro Black" panose="02040A04050005020304" pitchFamily="18" charset="0"/>
            </a:endParaRPr>
          </a:p>
        </p:txBody>
      </p:sp>
      <p:sp>
        <p:nvSpPr>
          <p:cNvPr id="3" name="Google Shape;257;p44">
            <a:extLst>
              <a:ext uri="{FF2B5EF4-FFF2-40B4-BE49-F238E27FC236}">
                <a16:creationId xmlns:a16="http://schemas.microsoft.com/office/drawing/2014/main" id="{FC07A595-800C-450C-95C9-273D0DC15007}"/>
              </a:ext>
            </a:extLst>
          </p:cNvPr>
          <p:cNvSpPr txBox="1">
            <a:spLocks/>
          </p:cNvSpPr>
          <p:nvPr/>
        </p:nvSpPr>
        <p:spPr>
          <a:xfrm>
            <a:off x="4962525" y="4010024"/>
            <a:ext cx="5105399" cy="160019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1200" b="1" dirty="0">
                <a:latin typeface="Amasis MT Pro Black" panose="02040A04050005020304" pitchFamily="18" charset="0"/>
              </a:rPr>
              <a:t>DILAN JOSE JIMENEZ RAMIREZ </a:t>
            </a:r>
            <a:br>
              <a:rPr lang="es-MX" sz="1200" dirty="0">
                <a:latin typeface="Amasis MT Pro Black" panose="02040A04050005020304" pitchFamily="18" charset="0"/>
              </a:rPr>
            </a:br>
            <a:endParaRPr lang="es-MX" sz="1200" dirty="0">
              <a:latin typeface="Amasis MT Pro Black" panose="02040A04050005020304" pitchFamily="18" charset="0"/>
            </a:endParaRPr>
          </a:p>
        </p:txBody>
      </p:sp>
    </p:spTree>
    <p:extLst>
      <p:ext uri="{BB962C8B-B14F-4D97-AF65-F5344CB8AC3E}">
        <p14:creationId xmlns:p14="http://schemas.microsoft.com/office/powerpoint/2010/main" val="4292868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95" name="Google Shape;295;p44"/>
          <p:cNvPicPr preferRelativeResize="0"/>
          <p:nvPr/>
        </p:nvPicPr>
        <p:blipFill rotWithShape="1">
          <a:blip r:embed="rId3">
            <a:alphaModFix/>
          </a:blip>
          <a:srcRect l="65840" t="5189" r="2897" b="5180"/>
          <a:stretch/>
        </p:blipFill>
        <p:spPr>
          <a:xfrm>
            <a:off x="5993827" y="285867"/>
            <a:ext cx="2857498" cy="4610100"/>
          </a:xfrm>
          <a:prstGeom prst="rect">
            <a:avLst/>
          </a:prstGeom>
          <a:noFill/>
          <a:ln>
            <a:noFill/>
          </a:ln>
        </p:spPr>
      </p:pic>
      <p:pic>
        <p:nvPicPr>
          <p:cNvPr id="57" name="Imagen 56">
            <a:extLst>
              <a:ext uri="{FF2B5EF4-FFF2-40B4-BE49-F238E27FC236}">
                <a16:creationId xmlns:a16="http://schemas.microsoft.com/office/drawing/2014/main" id="{EC82D9FD-53AD-4655-A7CA-D1AECAB77AAD}"/>
              </a:ext>
            </a:extLst>
          </p:cNvPr>
          <p:cNvPicPr>
            <a:picLocks noChangeAspect="1"/>
          </p:cNvPicPr>
          <p:nvPr/>
        </p:nvPicPr>
        <p:blipFill>
          <a:blip r:embed="rId4"/>
          <a:stretch>
            <a:fillRect/>
          </a:stretch>
        </p:blipFill>
        <p:spPr>
          <a:xfrm>
            <a:off x="6401768" y="2444457"/>
            <a:ext cx="2134526" cy="945057"/>
          </a:xfrm>
          <a:prstGeom prst="rect">
            <a:avLst/>
          </a:prstGeom>
        </p:spPr>
      </p:pic>
      <p:sp>
        <p:nvSpPr>
          <p:cNvPr id="257" name="Google Shape;257;p44"/>
          <p:cNvSpPr txBox="1">
            <a:spLocks noGrp="1"/>
          </p:cNvSpPr>
          <p:nvPr>
            <p:ph type="ctrTitle"/>
          </p:nvPr>
        </p:nvSpPr>
        <p:spPr>
          <a:xfrm>
            <a:off x="1426781" y="-215930"/>
            <a:ext cx="5176718" cy="18393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1200" b="1" dirty="0"/>
              <a:t>SITEMA DE RELACIONES -  TRABAJO FINAL </a:t>
            </a:r>
            <a:br>
              <a:rPr lang="en" sz="1200" b="1" dirty="0"/>
            </a:br>
            <a:r>
              <a:rPr lang="en" sz="1200" b="1" dirty="0"/>
              <a:t>HABITACULO PARA LA REFLEXION DE LA PAZ </a:t>
            </a:r>
            <a:br>
              <a:rPr lang="en" sz="1200" b="1" dirty="0"/>
            </a:br>
            <a:r>
              <a:rPr lang="en" sz="1200" b="1" dirty="0"/>
              <a:t>HABITACULO  DESERT HOUSE</a:t>
            </a:r>
            <a:br>
              <a:rPr lang="en" sz="1200" dirty="0"/>
            </a:br>
            <a:endParaRPr sz="1200" dirty="0"/>
          </a:p>
        </p:txBody>
      </p:sp>
      <p:grpSp>
        <p:nvGrpSpPr>
          <p:cNvPr id="259" name="Google Shape;259;p44"/>
          <p:cNvGrpSpPr/>
          <p:nvPr/>
        </p:nvGrpSpPr>
        <p:grpSpPr>
          <a:xfrm>
            <a:off x="402996" y="303392"/>
            <a:ext cx="1025061" cy="646343"/>
            <a:chOff x="4042550" y="2982975"/>
            <a:chExt cx="2129375" cy="1261125"/>
          </a:xfrm>
        </p:grpSpPr>
        <p:sp>
          <p:nvSpPr>
            <p:cNvPr id="260" name="Google Shape;260;p44"/>
            <p:cNvSpPr/>
            <p:nvPr/>
          </p:nvSpPr>
          <p:spPr>
            <a:xfrm>
              <a:off x="4911300" y="3519925"/>
              <a:ext cx="358975" cy="415775"/>
            </a:xfrm>
            <a:custGeom>
              <a:avLst/>
              <a:gdLst/>
              <a:ahLst/>
              <a:cxnLst/>
              <a:rect l="l" t="t" r="r" b="b"/>
              <a:pathLst>
                <a:path w="14359" h="16631" extrusionOk="0">
                  <a:moveTo>
                    <a:pt x="7728" y="1082"/>
                  </a:moveTo>
                  <a:lnTo>
                    <a:pt x="13387" y="9201"/>
                  </a:lnTo>
                  <a:lnTo>
                    <a:pt x="7462" y="13606"/>
                  </a:lnTo>
                  <a:lnTo>
                    <a:pt x="6506" y="14327"/>
                  </a:lnTo>
                  <a:lnTo>
                    <a:pt x="4640" y="15690"/>
                  </a:lnTo>
                  <a:lnTo>
                    <a:pt x="2665" y="13245"/>
                  </a:lnTo>
                  <a:lnTo>
                    <a:pt x="1317" y="11568"/>
                  </a:lnTo>
                  <a:lnTo>
                    <a:pt x="910" y="11067"/>
                  </a:lnTo>
                  <a:lnTo>
                    <a:pt x="7728" y="1082"/>
                  </a:lnTo>
                  <a:close/>
                  <a:moveTo>
                    <a:pt x="7728" y="0"/>
                  </a:moveTo>
                  <a:cubicBezTo>
                    <a:pt x="7618" y="0"/>
                    <a:pt x="7524" y="47"/>
                    <a:pt x="7446" y="126"/>
                  </a:cubicBezTo>
                  <a:cubicBezTo>
                    <a:pt x="7430" y="142"/>
                    <a:pt x="7415" y="157"/>
                    <a:pt x="7399" y="173"/>
                  </a:cubicBezTo>
                  <a:lnTo>
                    <a:pt x="95" y="10863"/>
                  </a:lnTo>
                  <a:cubicBezTo>
                    <a:pt x="1" y="11004"/>
                    <a:pt x="1" y="11192"/>
                    <a:pt x="110" y="11317"/>
                  </a:cubicBezTo>
                  <a:lnTo>
                    <a:pt x="377" y="11646"/>
                  </a:lnTo>
                  <a:lnTo>
                    <a:pt x="769" y="12148"/>
                  </a:lnTo>
                  <a:lnTo>
                    <a:pt x="4280" y="16490"/>
                  </a:lnTo>
                  <a:cubicBezTo>
                    <a:pt x="4358" y="16584"/>
                    <a:pt x="4468" y="16631"/>
                    <a:pt x="4578" y="16631"/>
                  </a:cubicBezTo>
                  <a:cubicBezTo>
                    <a:pt x="4656" y="16631"/>
                    <a:pt x="4734" y="16600"/>
                    <a:pt x="4813" y="16553"/>
                  </a:cubicBezTo>
                  <a:lnTo>
                    <a:pt x="7712" y="14389"/>
                  </a:lnTo>
                  <a:lnTo>
                    <a:pt x="8841" y="13559"/>
                  </a:lnTo>
                  <a:lnTo>
                    <a:pt x="13825" y="9844"/>
                  </a:lnTo>
                  <a:lnTo>
                    <a:pt x="14155" y="9609"/>
                  </a:lnTo>
                  <a:cubicBezTo>
                    <a:pt x="14327" y="9483"/>
                    <a:pt x="14358" y="9248"/>
                    <a:pt x="14249" y="9060"/>
                  </a:cubicBezTo>
                  <a:lnTo>
                    <a:pt x="8057" y="173"/>
                  </a:lnTo>
                  <a:cubicBezTo>
                    <a:pt x="8042" y="157"/>
                    <a:pt x="8026" y="142"/>
                    <a:pt x="8010" y="126"/>
                  </a:cubicBezTo>
                  <a:cubicBezTo>
                    <a:pt x="7932" y="47"/>
                    <a:pt x="7838" y="0"/>
                    <a:pt x="7728"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4"/>
            <p:cNvSpPr/>
            <p:nvPr/>
          </p:nvSpPr>
          <p:spPr>
            <a:xfrm>
              <a:off x="4042550" y="3212700"/>
              <a:ext cx="819800" cy="1031400"/>
            </a:xfrm>
            <a:custGeom>
              <a:avLst/>
              <a:gdLst/>
              <a:ahLst/>
              <a:cxnLst/>
              <a:rect l="l" t="t" r="r" b="b"/>
              <a:pathLst>
                <a:path w="32792" h="41256" extrusionOk="0">
                  <a:moveTo>
                    <a:pt x="32243" y="1"/>
                  </a:moveTo>
                  <a:lnTo>
                    <a:pt x="142" y="28904"/>
                  </a:lnTo>
                  <a:cubicBezTo>
                    <a:pt x="48" y="28967"/>
                    <a:pt x="1" y="29077"/>
                    <a:pt x="1" y="29186"/>
                  </a:cubicBezTo>
                  <a:cubicBezTo>
                    <a:pt x="1" y="29296"/>
                    <a:pt x="48" y="29406"/>
                    <a:pt x="142" y="29484"/>
                  </a:cubicBezTo>
                  <a:lnTo>
                    <a:pt x="13104" y="41146"/>
                  </a:lnTo>
                  <a:cubicBezTo>
                    <a:pt x="13167" y="41224"/>
                    <a:pt x="13261" y="41256"/>
                    <a:pt x="13371" y="41256"/>
                  </a:cubicBezTo>
                  <a:lnTo>
                    <a:pt x="14452" y="41240"/>
                  </a:lnTo>
                  <a:cubicBezTo>
                    <a:pt x="14311" y="41240"/>
                    <a:pt x="14045" y="41177"/>
                    <a:pt x="13967" y="41036"/>
                  </a:cubicBezTo>
                  <a:cubicBezTo>
                    <a:pt x="13904" y="40911"/>
                    <a:pt x="13920" y="40754"/>
                    <a:pt x="13998" y="40644"/>
                  </a:cubicBezTo>
                  <a:lnTo>
                    <a:pt x="14108" y="40472"/>
                  </a:lnTo>
                  <a:lnTo>
                    <a:pt x="13512" y="40472"/>
                  </a:lnTo>
                  <a:lnTo>
                    <a:pt x="988" y="29186"/>
                  </a:lnTo>
                  <a:lnTo>
                    <a:pt x="32791" y="549"/>
                  </a:lnTo>
                  <a:lnTo>
                    <a:pt x="32603" y="549"/>
                  </a:lnTo>
                  <a:cubicBezTo>
                    <a:pt x="32431" y="549"/>
                    <a:pt x="32290" y="455"/>
                    <a:pt x="32227" y="299"/>
                  </a:cubicBezTo>
                  <a:cubicBezTo>
                    <a:pt x="32196" y="205"/>
                    <a:pt x="32196" y="95"/>
                    <a:pt x="32243"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4"/>
            <p:cNvSpPr/>
            <p:nvPr/>
          </p:nvSpPr>
          <p:spPr>
            <a:xfrm>
              <a:off x="5352150" y="3212700"/>
              <a:ext cx="819775" cy="1031400"/>
            </a:xfrm>
            <a:custGeom>
              <a:avLst/>
              <a:gdLst/>
              <a:ahLst/>
              <a:cxnLst/>
              <a:rect l="l" t="t" r="r" b="b"/>
              <a:pathLst>
                <a:path w="32791" h="41256" extrusionOk="0">
                  <a:moveTo>
                    <a:pt x="549" y="1"/>
                  </a:moveTo>
                  <a:lnTo>
                    <a:pt x="549" y="1"/>
                  </a:lnTo>
                  <a:cubicBezTo>
                    <a:pt x="596" y="95"/>
                    <a:pt x="612" y="205"/>
                    <a:pt x="565" y="299"/>
                  </a:cubicBezTo>
                  <a:cubicBezTo>
                    <a:pt x="502" y="455"/>
                    <a:pt x="361" y="549"/>
                    <a:pt x="204" y="549"/>
                  </a:cubicBezTo>
                  <a:lnTo>
                    <a:pt x="0" y="549"/>
                  </a:lnTo>
                  <a:lnTo>
                    <a:pt x="31819" y="29186"/>
                  </a:lnTo>
                  <a:lnTo>
                    <a:pt x="19280" y="40472"/>
                  </a:lnTo>
                  <a:lnTo>
                    <a:pt x="18684" y="40472"/>
                  </a:lnTo>
                  <a:lnTo>
                    <a:pt x="18809" y="40644"/>
                  </a:lnTo>
                  <a:cubicBezTo>
                    <a:pt x="18888" y="40754"/>
                    <a:pt x="18888" y="40911"/>
                    <a:pt x="18825" y="41036"/>
                  </a:cubicBezTo>
                  <a:cubicBezTo>
                    <a:pt x="18762" y="41177"/>
                    <a:pt x="18637" y="41256"/>
                    <a:pt x="18480" y="41256"/>
                  </a:cubicBezTo>
                  <a:lnTo>
                    <a:pt x="19436" y="41256"/>
                  </a:lnTo>
                  <a:cubicBezTo>
                    <a:pt x="19531" y="41256"/>
                    <a:pt x="19625" y="41224"/>
                    <a:pt x="19703" y="41146"/>
                  </a:cubicBezTo>
                  <a:lnTo>
                    <a:pt x="32666" y="29484"/>
                  </a:lnTo>
                  <a:cubicBezTo>
                    <a:pt x="32744" y="29406"/>
                    <a:pt x="32791" y="29296"/>
                    <a:pt x="32791" y="29186"/>
                  </a:cubicBezTo>
                  <a:cubicBezTo>
                    <a:pt x="32791" y="29077"/>
                    <a:pt x="32744" y="28967"/>
                    <a:pt x="32666" y="28904"/>
                  </a:cubicBezTo>
                  <a:lnTo>
                    <a:pt x="549"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4"/>
            <p:cNvSpPr/>
            <p:nvPr/>
          </p:nvSpPr>
          <p:spPr>
            <a:xfrm>
              <a:off x="5107625" y="3005800"/>
              <a:ext cx="224175" cy="201050"/>
            </a:xfrm>
            <a:custGeom>
              <a:avLst/>
              <a:gdLst/>
              <a:ahLst/>
              <a:cxnLst/>
              <a:rect l="l" t="t" r="r" b="b"/>
              <a:pathLst>
                <a:path w="8967" h="8042" extrusionOk="0">
                  <a:moveTo>
                    <a:pt x="16" y="1"/>
                  </a:moveTo>
                  <a:lnTo>
                    <a:pt x="1" y="16"/>
                  </a:lnTo>
                  <a:lnTo>
                    <a:pt x="8919" y="8042"/>
                  </a:lnTo>
                  <a:lnTo>
                    <a:pt x="8966" y="8042"/>
                  </a:lnTo>
                  <a:lnTo>
                    <a:pt x="16"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4"/>
            <p:cNvSpPr/>
            <p:nvPr/>
          </p:nvSpPr>
          <p:spPr>
            <a:xfrm>
              <a:off x="4975175" y="2982975"/>
              <a:ext cx="132475" cy="114950"/>
            </a:xfrm>
            <a:custGeom>
              <a:avLst/>
              <a:gdLst/>
              <a:ahLst/>
              <a:cxnLst/>
              <a:rect l="l" t="t" r="r" b="b"/>
              <a:pathLst>
                <a:path w="5299" h="4598" extrusionOk="0">
                  <a:moveTo>
                    <a:pt x="5245" y="1"/>
                  </a:moveTo>
                  <a:cubicBezTo>
                    <a:pt x="5157" y="1"/>
                    <a:pt x="5079" y="33"/>
                    <a:pt x="5001" y="99"/>
                  </a:cubicBezTo>
                  <a:lnTo>
                    <a:pt x="1" y="4597"/>
                  </a:lnTo>
                  <a:lnTo>
                    <a:pt x="1" y="4597"/>
                  </a:lnTo>
                  <a:lnTo>
                    <a:pt x="5063" y="99"/>
                  </a:lnTo>
                  <a:cubicBezTo>
                    <a:pt x="5126" y="36"/>
                    <a:pt x="5204" y="5"/>
                    <a:pt x="5299" y="5"/>
                  </a:cubicBezTo>
                  <a:cubicBezTo>
                    <a:pt x="5280" y="2"/>
                    <a:pt x="5262" y="1"/>
                    <a:pt x="5245"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4"/>
            <p:cNvSpPr/>
            <p:nvPr/>
          </p:nvSpPr>
          <p:spPr>
            <a:xfrm>
              <a:off x="4882300" y="3112000"/>
              <a:ext cx="106625" cy="94850"/>
            </a:xfrm>
            <a:custGeom>
              <a:avLst/>
              <a:gdLst/>
              <a:ahLst/>
              <a:cxnLst/>
              <a:rect l="l" t="t" r="r" b="b"/>
              <a:pathLst>
                <a:path w="4265" h="3794" extrusionOk="0">
                  <a:moveTo>
                    <a:pt x="4264" y="0"/>
                  </a:moveTo>
                  <a:lnTo>
                    <a:pt x="1" y="3794"/>
                  </a:lnTo>
                  <a:lnTo>
                    <a:pt x="48" y="3794"/>
                  </a:lnTo>
                  <a:lnTo>
                    <a:pt x="4264" y="0"/>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4"/>
            <p:cNvSpPr/>
            <p:nvPr/>
          </p:nvSpPr>
          <p:spPr>
            <a:xfrm>
              <a:off x="4823525" y="3268350"/>
              <a:ext cx="589000" cy="536075"/>
            </a:xfrm>
            <a:custGeom>
              <a:avLst/>
              <a:gdLst/>
              <a:ahLst/>
              <a:cxnLst/>
              <a:rect l="l" t="t" r="r" b="b"/>
              <a:pathLst>
                <a:path w="23560" h="21443" extrusionOk="0">
                  <a:moveTo>
                    <a:pt x="11333" y="1"/>
                  </a:moveTo>
                  <a:cubicBezTo>
                    <a:pt x="6208" y="1"/>
                    <a:pt x="1819" y="3167"/>
                    <a:pt x="1" y="7634"/>
                  </a:cubicBezTo>
                  <a:cubicBezTo>
                    <a:pt x="267" y="7697"/>
                    <a:pt x="502" y="7775"/>
                    <a:pt x="753" y="7885"/>
                  </a:cubicBezTo>
                  <a:cubicBezTo>
                    <a:pt x="2462" y="3715"/>
                    <a:pt x="6568" y="784"/>
                    <a:pt x="11333" y="784"/>
                  </a:cubicBezTo>
                  <a:cubicBezTo>
                    <a:pt x="17650" y="784"/>
                    <a:pt x="22775" y="5910"/>
                    <a:pt x="22775" y="12227"/>
                  </a:cubicBezTo>
                  <a:cubicBezTo>
                    <a:pt x="22775" y="15628"/>
                    <a:pt x="21286" y="18700"/>
                    <a:pt x="18920" y="20785"/>
                  </a:cubicBezTo>
                  <a:lnTo>
                    <a:pt x="19358" y="21443"/>
                  </a:lnTo>
                  <a:cubicBezTo>
                    <a:pt x="21929" y="19202"/>
                    <a:pt x="23559" y="15894"/>
                    <a:pt x="23559" y="12227"/>
                  </a:cubicBezTo>
                  <a:cubicBezTo>
                    <a:pt x="23559" y="5487"/>
                    <a:pt x="18073" y="1"/>
                    <a:pt x="11333"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4"/>
            <p:cNvSpPr/>
            <p:nvPr/>
          </p:nvSpPr>
          <p:spPr>
            <a:xfrm>
              <a:off x="4822750" y="3686475"/>
              <a:ext cx="91725" cy="115225"/>
            </a:xfrm>
            <a:custGeom>
              <a:avLst/>
              <a:gdLst/>
              <a:ahLst/>
              <a:cxnLst/>
              <a:rect l="l" t="t" r="r" b="b"/>
              <a:pathLst>
                <a:path w="3669" h="4609" extrusionOk="0">
                  <a:moveTo>
                    <a:pt x="0" y="0"/>
                  </a:moveTo>
                  <a:cubicBezTo>
                    <a:pt x="706" y="1771"/>
                    <a:pt x="1819" y="3354"/>
                    <a:pt x="3214" y="4608"/>
                  </a:cubicBezTo>
                  <a:lnTo>
                    <a:pt x="3668" y="3966"/>
                  </a:lnTo>
                  <a:cubicBezTo>
                    <a:pt x="2461" y="2868"/>
                    <a:pt x="1489" y="1520"/>
                    <a:pt x="847"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4"/>
            <p:cNvSpPr/>
            <p:nvPr/>
          </p:nvSpPr>
          <p:spPr>
            <a:xfrm>
              <a:off x="4918350" y="3811075"/>
              <a:ext cx="12175" cy="12575"/>
            </a:xfrm>
            <a:custGeom>
              <a:avLst/>
              <a:gdLst/>
              <a:ahLst/>
              <a:cxnLst/>
              <a:rect l="l" t="t" r="r" b="b"/>
              <a:pathLst>
                <a:path w="487" h="503" extrusionOk="0">
                  <a:moveTo>
                    <a:pt x="95" y="0"/>
                  </a:moveTo>
                  <a:lnTo>
                    <a:pt x="1" y="126"/>
                  </a:lnTo>
                  <a:cubicBezTo>
                    <a:pt x="158" y="267"/>
                    <a:pt x="330" y="377"/>
                    <a:pt x="487" y="502"/>
                  </a:cubicBezTo>
                  <a:lnTo>
                    <a:pt x="95" y="0"/>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4"/>
            <p:cNvSpPr/>
            <p:nvPr/>
          </p:nvSpPr>
          <p:spPr>
            <a:xfrm>
              <a:off x="4230650" y="3847900"/>
              <a:ext cx="124250" cy="124250"/>
            </a:xfrm>
            <a:custGeom>
              <a:avLst/>
              <a:gdLst/>
              <a:ahLst/>
              <a:cxnLst/>
              <a:rect l="l" t="t" r="r" b="b"/>
              <a:pathLst>
                <a:path w="4970" h="4970" extrusionOk="0">
                  <a:moveTo>
                    <a:pt x="2477" y="785"/>
                  </a:moveTo>
                  <a:cubicBezTo>
                    <a:pt x="3417" y="785"/>
                    <a:pt x="4185" y="1553"/>
                    <a:pt x="4185" y="2493"/>
                  </a:cubicBezTo>
                  <a:cubicBezTo>
                    <a:pt x="4185" y="3418"/>
                    <a:pt x="3417" y="4186"/>
                    <a:pt x="2477" y="4186"/>
                  </a:cubicBezTo>
                  <a:cubicBezTo>
                    <a:pt x="1536" y="4186"/>
                    <a:pt x="784" y="3418"/>
                    <a:pt x="784" y="2493"/>
                  </a:cubicBezTo>
                  <a:cubicBezTo>
                    <a:pt x="784" y="1553"/>
                    <a:pt x="1536" y="785"/>
                    <a:pt x="2477" y="785"/>
                  </a:cubicBezTo>
                  <a:close/>
                  <a:moveTo>
                    <a:pt x="2477" y="1"/>
                  </a:moveTo>
                  <a:cubicBezTo>
                    <a:pt x="1113" y="1"/>
                    <a:pt x="0" y="1114"/>
                    <a:pt x="0" y="2493"/>
                  </a:cubicBezTo>
                  <a:cubicBezTo>
                    <a:pt x="0" y="3857"/>
                    <a:pt x="1113" y="4970"/>
                    <a:pt x="2477" y="4970"/>
                  </a:cubicBezTo>
                  <a:cubicBezTo>
                    <a:pt x="3841" y="4970"/>
                    <a:pt x="4969" y="3857"/>
                    <a:pt x="4969" y="2493"/>
                  </a:cubicBezTo>
                  <a:cubicBezTo>
                    <a:pt x="4969" y="1114"/>
                    <a:pt x="3841" y="1"/>
                    <a:pt x="2477"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4"/>
            <p:cNvSpPr/>
            <p:nvPr/>
          </p:nvSpPr>
          <p:spPr>
            <a:xfrm>
              <a:off x="5895650" y="3847900"/>
              <a:ext cx="124250" cy="124250"/>
            </a:xfrm>
            <a:custGeom>
              <a:avLst/>
              <a:gdLst/>
              <a:ahLst/>
              <a:cxnLst/>
              <a:rect l="l" t="t" r="r" b="b"/>
              <a:pathLst>
                <a:path w="4970" h="4970" extrusionOk="0">
                  <a:moveTo>
                    <a:pt x="2493" y="785"/>
                  </a:moveTo>
                  <a:cubicBezTo>
                    <a:pt x="3433" y="785"/>
                    <a:pt x="4186" y="1553"/>
                    <a:pt x="4186" y="2493"/>
                  </a:cubicBezTo>
                  <a:cubicBezTo>
                    <a:pt x="4186" y="3418"/>
                    <a:pt x="3433" y="4186"/>
                    <a:pt x="2493" y="4186"/>
                  </a:cubicBezTo>
                  <a:cubicBezTo>
                    <a:pt x="1552" y="4186"/>
                    <a:pt x="784" y="3418"/>
                    <a:pt x="784" y="2493"/>
                  </a:cubicBezTo>
                  <a:cubicBezTo>
                    <a:pt x="784" y="1553"/>
                    <a:pt x="1552" y="785"/>
                    <a:pt x="2493" y="785"/>
                  </a:cubicBezTo>
                  <a:close/>
                  <a:moveTo>
                    <a:pt x="2493" y="1"/>
                  </a:moveTo>
                  <a:cubicBezTo>
                    <a:pt x="1113" y="1"/>
                    <a:pt x="1" y="1114"/>
                    <a:pt x="1" y="2493"/>
                  </a:cubicBezTo>
                  <a:cubicBezTo>
                    <a:pt x="1" y="3857"/>
                    <a:pt x="1113" y="4970"/>
                    <a:pt x="2493" y="4970"/>
                  </a:cubicBezTo>
                  <a:cubicBezTo>
                    <a:pt x="3856" y="4970"/>
                    <a:pt x="4969" y="3857"/>
                    <a:pt x="4969" y="2493"/>
                  </a:cubicBezTo>
                  <a:cubicBezTo>
                    <a:pt x="4969" y="1114"/>
                    <a:pt x="3856" y="1"/>
                    <a:pt x="2493"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4"/>
            <p:cNvSpPr/>
            <p:nvPr/>
          </p:nvSpPr>
          <p:spPr>
            <a:xfrm>
              <a:off x="4846650" y="2982975"/>
              <a:ext cx="520800" cy="243475"/>
            </a:xfrm>
            <a:custGeom>
              <a:avLst/>
              <a:gdLst/>
              <a:ahLst/>
              <a:cxnLst/>
              <a:rect l="l" t="t" r="r" b="b"/>
              <a:pathLst>
                <a:path w="20832" h="9739" extrusionOk="0">
                  <a:moveTo>
                    <a:pt x="10455" y="914"/>
                  </a:moveTo>
                  <a:lnTo>
                    <a:pt x="19405" y="8955"/>
                  </a:lnTo>
                  <a:lnTo>
                    <a:pt x="1427" y="8955"/>
                  </a:lnTo>
                  <a:lnTo>
                    <a:pt x="5690" y="5161"/>
                  </a:lnTo>
                  <a:lnTo>
                    <a:pt x="10440" y="929"/>
                  </a:lnTo>
                  <a:lnTo>
                    <a:pt x="10455" y="914"/>
                  </a:lnTo>
                  <a:close/>
                  <a:moveTo>
                    <a:pt x="10488" y="1"/>
                  </a:moveTo>
                  <a:cubicBezTo>
                    <a:pt x="10471" y="1"/>
                    <a:pt x="10455" y="2"/>
                    <a:pt x="10440" y="5"/>
                  </a:cubicBezTo>
                  <a:cubicBezTo>
                    <a:pt x="10345" y="5"/>
                    <a:pt x="10267" y="36"/>
                    <a:pt x="10204" y="99"/>
                  </a:cubicBezTo>
                  <a:lnTo>
                    <a:pt x="5142" y="4597"/>
                  </a:lnTo>
                  <a:lnTo>
                    <a:pt x="141" y="9064"/>
                  </a:lnTo>
                  <a:cubicBezTo>
                    <a:pt x="94" y="9096"/>
                    <a:pt x="63" y="9143"/>
                    <a:pt x="47" y="9190"/>
                  </a:cubicBezTo>
                  <a:cubicBezTo>
                    <a:pt x="0" y="9284"/>
                    <a:pt x="0" y="9394"/>
                    <a:pt x="32" y="9488"/>
                  </a:cubicBezTo>
                  <a:cubicBezTo>
                    <a:pt x="94" y="9644"/>
                    <a:pt x="236" y="9738"/>
                    <a:pt x="392" y="9738"/>
                  </a:cubicBezTo>
                  <a:lnTo>
                    <a:pt x="20424" y="9738"/>
                  </a:lnTo>
                  <a:cubicBezTo>
                    <a:pt x="20581" y="9738"/>
                    <a:pt x="20722" y="9644"/>
                    <a:pt x="20785" y="9488"/>
                  </a:cubicBezTo>
                  <a:cubicBezTo>
                    <a:pt x="20832" y="9394"/>
                    <a:pt x="20816" y="9284"/>
                    <a:pt x="20769" y="9190"/>
                  </a:cubicBezTo>
                  <a:cubicBezTo>
                    <a:pt x="20753" y="9143"/>
                    <a:pt x="20722" y="9096"/>
                    <a:pt x="20691" y="9064"/>
                  </a:cubicBezTo>
                  <a:lnTo>
                    <a:pt x="10722" y="99"/>
                  </a:lnTo>
                  <a:cubicBezTo>
                    <a:pt x="10656" y="33"/>
                    <a:pt x="10569" y="1"/>
                    <a:pt x="10488"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4"/>
            <p:cNvSpPr/>
            <p:nvPr/>
          </p:nvSpPr>
          <p:spPr>
            <a:xfrm>
              <a:off x="4578225" y="3456450"/>
              <a:ext cx="370725" cy="230050"/>
            </a:xfrm>
            <a:custGeom>
              <a:avLst/>
              <a:gdLst/>
              <a:ahLst/>
              <a:cxnLst/>
              <a:rect l="l" t="t" r="r" b="b"/>
              <a:pathLst>
                <a:path w="14829" h="9202" extrusionOk="0">
                  <a:moveTo>
                    <a:pt x="8888" y="784"/>
                  </a:moveTo>
                  <a:cubicBezTo>
                    <a:pt x="9123" y="784"/>
                    <a:pt x="9327" y="815"/>
                    <a:pt x="9546" y="862"/>
                  </a:cubicBezTo>
                  <a:cubicBezTo>
                    <a:pt x="9797" y="909"/>
                    <a:pt x="10048" y="988"/>
                    <a:pt x="10283" y="1097"/>
                  </a:cubicBezTo>
                  <a:cubicBezTo>
                    <a:pt x="11474" y="1630"/>
                    <a:pt x="12305" y="2822"/>
                    <a:pt x="12305" y="4201"/>
                  </a:cubicBezTo>
                  <a:cubicBezTo>
                    <a:pt x="12305" y="4217"/>
                    <a:pt x="12305" y="4232"/>
                    <a:pt x="12305" y="4248"/>
                  </a:cubicBezTo>
                  <a:cubicBezTo>
                    <a:pt x="12305" y="4420"/>
                    <a:pt x="12430" y="4593"/>
                    <a:pt x="12618" y="4624"/>
                  </a:cubicBezTo>
                  <a:cubicBezTo>
                    <a:pt x="13449" y="4797"/>
                    <a:pt x="14045" y="5533"/>
                    <a:pt x="14045" y="6395"/>
                  </a:cubicBezTo>
                  <a:lnTo>
                    <a:pt x="14045" y="6615"/>
                  </a:lnTo>
                  <a:cubicBezTo>
                    <a:pt x="14045" y="7602"/>
                    <a:pt x="13245" y="8417"/>
                    <a:pt x="12242" y="8417"/>
                  </a:cubicBezTo>
                  <a:lnTo>
                    <a:pt x="2587" y="8417"/>
                  </a:lnTo>
                  <a:cubicBezTo>
                    <a:pt x="1599" y="8417"/>
                    <a:pt x="784" y="7602"/>
                    <a:pt x="784" y="6615"/>
                  </a:cubicBezTo>
                  <a:lnTo>
                    <a:pt x="784" y="6395"/>
                  </a:lnTo>
                  <a:cubicBezTo>
                    <a:pt x="784" y="5549"/>
                    <a:pt x="1364" y="4828"/>
                    <a:pt x="2179" y="4640"/>
                  </a:cubicBezTo>
                  <a:cubicBezTo>
                    <a:pt x="2352" y="4593"/>
                    <a:pt x="2477" y="4452"/>
                    <a:pt x="2493" y="4279"/>
                  </a:cubicBezTo>
                  <a:cubicBezTo>
                    <a:pt x="2555" y="2884"/>
                    <a:pt x="3715" y="1803"/>
                    <a:pt x="5095" y="1803"/>
                  </a:cubicBezTo>
                  <a:cubicBezTo>
                    <a:pt x="5408" y="1803"/>
                    <a:pt x="5706" y="1865"/>
                    <a:pt x="5988" y="1959"/>
                  </a:cubicBezTo>
                  <a:cubicBezTo>
                    <a:pt x="6036" y="1979"/>
                    <a:pt x="6084" y="1988"/>
                    <a:pt x="6131" y="1988"/>
                  </a:cubicBezTo>
                  <a:cubicBezTo>
                    <a:pt x="6236" y="1988"/>
                    <a:pt x="6335" y="1942"/>
                    <a:pt x="6411" y="1865"/>
                  </a:cubicBezTo>
                  <a:cubicBezTo>
                    <a:pt x="7070" y="1176"/>
                    <a:pt x="7947" y="784"/>
                    <a:pt x="8888" y="784"/>
                  </a:cubicBezTo>
                  <a:close/>
                  <a:moveTo>
                    <a:pt x="8888" y="0"/>
                  </a:moveTo>
                  <a:cubicBezTo>
                    <a:pt x="7806" y="0"/>
                    <a:pt x="6803" y="408"/>
                    <a:pt x="6019" y="1144"/>
                  </a:cubicBezTo>
                  <a:cubicBezTo>
                    <a:pt x="5722" y="1066"/>
                    <a:pt x="5408" y="1019"/>
                    <a:pt x="5095" y="1019"/>
                  </a:cubicBezTo>
                  <a:cubicBezTo>
                    <a:pt x="3386" y="1019"/>
                    <a:pt x="1960" y="2289"/>
                    <a:pt x="1725" y="3950"/>
                  </a:cubicBezTo>
                  <a:cubicBezTo>
                    <a:pt x="706" y="4311"/>
                    <a:pt x="1" y="5282"/>
                    <a:pt x="1" y="6395"/>
                  </a:cubicBezTo>
                  <a:lnTo>
                    <a:pt x="1" y="6615"/>
                  </a:lnTo>
                  <a:cubicBezTo>
                    <a:pt x="1" y="8041"/>
                    <a:pt x="1160" y="9201"/>
                    <a:pt x="2587" y="9201"/>
                  </a:cubicBezTo>
                  <a:lnTo>
                    <a:pt x="12242" y="9201"/>
                  </a:lnTo>
                  <a:cubicBezTo>
                    <a:pt x="13669" y="9201"/>
                    <a:pt x="14828" y="8041"/>
                    <a:pt x="14828" y="6615"/>
                  </a:cubicBezTo>
                  <a:lnTo>
                    <a:pt x="14828" y="6395"/>
                  </a:lnTo>
                  <a:cubicBezTo>
                    <a:pt x="14828" y="5267"/>
                    <a:pt x="14107" y="4295"/>
                    <a:pt x="13073" y="3934"/>
                  </a:cubicBezTo>
                  <a:cubicBezTo>
                    <a:pt x="12979" y="2336"/>
                    <a:pt x="11976" y="972"/>
                    <a:pt x="10565" y="361"/>
                  </a:cubicBezTo>
                  <a:cubicBezTo>
                    <a:pt x="10330" y="251"/>
                    <a:pt x="10079" y="173"/>
                    <a:pt x="9813" y="110"/>
                  </a:cubicBezTo>
                  <a:cubicBezTo>
                    <a:pt x="9515" y="47"/>
                    <a:pt x="9217" y="0"/>
                    <a:pt x="8888"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4"/>
            <p:cNvSpPr/>
            <p:nvPr/>
          </p:nvSpPr>
          <p:spPr>
            <a:xfrm>
              <a:off x="5409750" y="3583800"/>
              <a:ext cx="370325" cy="230050"/>
            </a:xfrm>
            <a:custGeom>
              <a:avLst/>
              <a:gdLst/>
              <a:ahLst/>
              <a:cxnLst/>
              <a:rect l="l" t="t" r="r" b="b"/>
              <a:pathLst>
                <a:path w="14813" h="9202" extrusionOk="0">
                  <a:moveTo>
                    <a:pt x="8888" y="0"/>
                  </a:moveTo>
                  <a:cubicBezTo>
                    <a:pt x="7822" y="0"/>
                    <a:pt x="6787" y="408"/>
                    <a:pt x="6004" y="1145"/>
                  </a:cubicBezTo>
                  <a:cubicBezTo>
                    <a:pt x="5706" y="1066"/>
                    <a:pt x="5392" y="1019"/>
                    <a:pt x="5079" y="1019"/>
                  </a:cubicBezTo>
                  <a:cubicBezTo>
                    <a:pt x="3370" y="1019"/>
                    <a:pt x="1944" y="2289"/>
                    <a:pt x="1725" y="3950"/>
                  </a:cubicBezTo>
                  <a:cubicBezTo>
                    <a:pt x="690" y="4311"/>
                    <a:pt x="0" y="5267"/>
                    <a:pt x="0" y="6380"/>
                  </a:cubicBezTo>
                  <a:lnTo>
                    <a:pt x="0" y="6615"/>
                  </a:lnTo>
                  <a:cubicBezTo>
                    <a:pt x="0" y="6646"/>
                    <a:pt x="0" y="6693"/>
                    <a:pt x="0" y="6725"/>
                  </a:cubicBezTo>
                  <a:lnTo>
                    <a:pt x="1286" y="4875"/>
                  </a:lnTo>
                  <a:cubicBezTo>
                    <a:pt x="1368" y="4773"/>
                    <a:pt x="1490" y="4717"/>
                    <a:pt x="1613" y="4717"/>
                  </a:cubicBezTo>
                  <a:cubicBezTo>
                    <a:pt x="1678" y="4717"/>
                    <a:pt x="1743" y="4733"/>
                    <a:pt x="1803" y="4765"/>
                  </a:cubicBezTo>
                  <a:cubicBezTo>
                    <a:pt x="1928" y="4703"/>
                    <a:pt x="2038" y="4656"/>
                    <a:pt x="2179" y="4624"/>
                  </a:cubicBezTo>
                  <a:cubicBezTo>
                    <a:pt x="2336" y="4593"/>
                    <a:pt x="2461" y="4436"/>
                    <a:pt x="2477" y="4264"/>
                  </a:cubicBezTo>
                  <a:cubicBezTo>
                    <a:pt x="2555" y="2884"/>
                    <a:pt x="3700" y="1803"/>
                    <a:pt x="5079" y="1803"/>
                  </a:cubicBezTo>
                  <a:cubicBezTo>
                    <a:pt x="5392" y="1803"/>
                    <a:pt x="5690" y="1850"/>
                    <a:pt x="5988" y="1960"/>
                  </a:cubicBezTo>
                  <a:cubicBezTo>
                    <a:pt x="6030" y="1974"/>
                    <a:pt x="6075" y="1981"/>
                    <a:pt x="6120" y="1981"/>
                  </a:cubicBezTo>
                  <a:cubicBezTo>
                    <a:pt x="6225" y="1981"/>
                    <a:pt x="6330" y="1942"/>
                    <a:pt x="6396" y="1866"/>
                  </a:cubicBezTo>
                  <a:cubicBezTo>
                    <a:pt x="7054" y="1160"/>
                    <a:pt x="7932" y="784"/>
                    <a:pt x="8888" y="784"/>
                  </a:cubicBezTo>
                  <a:cubicBezTo>
                    <a:pt x="10753" y="784"/>
                    <a:pt x="12289" y="2320"/>
                    <a:pt x="12289" y="4201"/>
                  </a:cubicBezTo>
                  <a:cubicBezTo>
                    <a:pt x="12289" y="4201"/>
                    <a:pt x="12289" y="4232"/>
                    <a:pt x="12289" y="4232"/>
                  </a:cubicBezTo>
                  <a:cubicBezTo>
                    <a:pt x="12289" y="4421"/>
                    <a:pt x="12414" y="4577"/>
                    <a:pt x="12603" y="4624"/>
                  </a:cubicBezTo>
                  <a:cubicBezTo>
                    <a:pt x="13433" y="4797"/>
                    <a:pt x="14029" y="5533"/>
                    <a:pt x="14029" y="6380"/>
                  </a:cubicBezTo>
                  <a:lnTo>
                    <a:pt x="14029" y="6615"/>
                  </a:lnTo>
                  <a:cubicBezTo>
                    <a:pt x="14029" y="7602"/>
                    <a:pt x="13230" y="8417"/>
                    <a:pt x="12242" y="8417"/>
                  </a:cubicBezTo>
                  <a:lnTo>
                    <a:pt x="4405" y="8417"/>
                  </a:lnTo>
                  <a:lnTo>
                    <a:pt x="4938" y="9201"/>
                  </a:lnTo>
                  <a:lnTo>
                    <a:pt x="12242" y="9201"/>
                  </a:lnTo>
                  <a:cubicBezTo>
                    <a:pt x="13653" y="9201"/>
                    <a:pt x="14813" y="8041"/>
                    <a:pt x="14813" y="6615"/>
                  </a:cubicBezTo>
                  <a:lnTo>
                    <a:pt x="14813" y="6380"/>
                  </a:lnTo>
                  <a:cubicBezTo>
                    <a:pt x="14813" y="5267"/>
                    <a:pt x="14092" y="4279"/>
                    <a:pt x="13057" y="3935"/>
                  </a:cubicBezTo>
                  <a:cubicBezTo>
                    <a:pt x="12932" y="1740"/>
                    <a:pt x="11114" y="0"/>
                    <a:pt x="8888"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4"/>
            <p:cNvSpPr/>
            <p:nvPr/>
          </p:nvSpPr>
          <p:spPr>
            <a:xfrm>
              <a:off x="4680100" y="3728400"/>
              <a:ext cx="81150" cy="116800"/>
            </a:xfrm>
            <a:custGeom>
              <a:avLst/>
              <a:gdLst/>
              <a:ahLst/>
              <a:cxnLst/>
              <a:rect l="l" t="t" r="r" b="b"/>
              <a:pathLst>
                <a:path w="3246" h="4672" extrusionOk="0">
                  <a:moveTo>
                    <a:pt x="3151" y="0"/>
                  </a:moveTo>
                  <a:lnTo>
                    <a:pt x="1" y="4546"/>
                  </a:lnTo>
                  <a:lnTo>
                    <a:pt x="95" y="4671"/>
                  </a:lnTo>
                  <a:lnTo>
                    <a:pt x="3245" y="141"/>
                  </a:lnTo>
                  <a:lnTo>
                    <a:pt x="3151" y="0"/>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4"/>
            <p:cNvSpPr/>
            <p:nvPr/>
          </p:nvSpPr>
          <p:spPr>
            <a:xfrm>
              <a:off x="4762750" y="3705500"/>
              <a:ext cx="108225" cy="159675"/>
            </a:xfrm>
            <a:custGeom>
              <a:avLst/>
              <a:gdLst/>
              <a:ahLst/>
              <a:cxnLst/>
              <a:rect l="l" t="t" r="r" b="b"/>
              <a:pathLst>
                <a:path w="4329" h="6387" extrusionOk="0">
                  <a:moveTo>
                    <a:pt x="87" y="1"/>
                  </a:moveTo>
                  <a:cubicBezTo>
                    <a:pt x="36" y="1"/>
                    <a:pt x="1" y="78"/>
                    <a:pt x="33" y="132"/>
                  </a:cubicBezTo>
                  <a:lnTo>
                    <a:pt x="3200" y="4365"/>
                  </a:lnTo>
                  <a:cubicBezTo>
                    <a:pt x="3325" y="4537"/>
                    <a:pt x="3294" y="4772"/>
                    <a:pt x="3121" y="4897"/>
                  </a:cubicBezTo>
                  <a:lnTo>
                    <a:pt x="2918" y="5054"/>
                  </a:lnTo>
                  <a:lnTo>
                    <a:pt x="3842" y="6387"/>
                  </a:lnTo>
                  <a:lnTo>
                    <a:pt x="4328" y="5713"/>
                  </a:lnTo>
                  <a:lnTo>
                    <a:pt x="159" y="54"/>
                  </a:lnTo>
                  <a:cubicBezTo>
                    <a:pt x="135" y="16"/>
                    <a:pt x="110" y="1"/>
                    <a:pt x="87" y="1"/>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4"/>
            <p:cNvSpPr/>
            <p:nvPr/>
          </p:nvSpPr>
          <p:spPr>
            <a:xfrm>
              <a:off x="4388950" y="3840475"/>
              <a:ext cx="282175" cy="403225"/>
            </a:xfrm>
            <a:custGeom>
              <a:avLst/>
              <a:gdLst/>
              <a:ahLst/>
              <a:cxnLst/>
              <a:rect l="l" t="t" r="r" b="b"/>
              <a:pathLst>
                <a:path w="11287" h="16129" extrusionOk="0">
                  <a:moveTo>
                    <a:pt x="10910" y="0"/>
                  </a:moveTo>
                  <a:lnTo>
                    <a:pt x="236" y="15345"/>
                  </a:lnTo>
                  <a:lnTo>
                    <a:pt x="79" y="15518"/>
                  </a:lnTo>
                  <a:cubicBezTo>
                    <a:pt x="1" y="15643"/>
                    <a:pt x="1" y="15815"/>
                    <a:pt x="64" y="15941"/>
                  </a:cubicBezTo>
                  <a:cubicBezTo>
                    <a:pt x="126" y="16066"/>
                    <a:pt x="299" y="16129"/>
                    <a:pt x="440" y="16129"/>
                  </a:cubicBezTo>
                  <a:lnTo>
                    <a:pt x="9029" y="16129"/>
                  </a:lnTo>
                  <a:cubicBezTo>
                    <a:pt x="8872" y="16129"/>
                    <a:pt x="8747" y="16051"/>
                    <a:pt x="8669" y="15925"/>
                  </a:cubicBezTo>
                  <a:cubicBezTo>
                    <a:pt x="8606" y="15800"/>
                    <a:pt x="8622" y="15643"/>
                    <a:pt x="8700" y="15518"/>
                  </a:cubicBezTo>
                  <a:lnTo>
                    <a:pt x="8810" y="15345"/>
                  </a:lnTo>
                  <a:lnTo>
                    <a:pt x="1192" y="15345"/>
                  </a:lnTo>
                  <a:lnTo>
                    <a:pt x="11286" y="846"/>
                  </a:lnTo>
                  <a:lnTo>
                    <a:pt x="10910" y="314"/>
                  </a:lnTo>
                  <a:cubicBezTo>
                    <a:pt x="10879" y="282"/>
                    <a:pt x="10926" y="47"/>
                    <a:pt x="10910"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4"/>
            <p:cNvSpPr/>
            <p:nvPr/>
          </p:nvSpPr>
          <p:spPr>
            <a:xfrm>
              <a:off x="4660125" y="3704500"/>
              <a:ext cx="188500" cy="214750"/>
            </a:xfrm>
            <a:custGeom>
              <a:avLst/>
              <a:gdLst/>
              <a:ahLst/>
              <a:cxnLst/>
              <a:rect l="l" t="t" r="r" b="b"/>
              <a:pathLst>
                <a:path w="7540" h="8590" extrusionOk="0">
                  <a:moveTo>
                    <a:pt x="4060" y="1082"/>
                  </a:moveTo>
                  <a:lnTo>
                    <a:pt x="4154" y="1223"/>
                  </a:lnTo>
                  <a:lnTo>
                    <a:pt x="6552" y="4671"/>
                  </a:lnTo>
                  <a:lnTo>
                    <a:pt x="2540" y="7649"/>
                  </a:lnTo>
                  <a:lnTo>
                    <a:pt x="1004" y="5753"/>
                  </a:lnTo>
                  <a:lnTo>
                    <a:pt x="894" y="5627"/>
                  </a:lnTo>
                  <a:lnTo>
                    <a:pt x="4060" y="1082"/>
                  </a:lnTo>
                  <a:close/>
                  <a:moveTo>
                    <a:pt x="4060" y="0"/>
                  </a:moveTo>
                  <a:cubicBezTo>
                    <a:pt x="3935" y="0"/>
                    <a:pt x="3809" y="63"/>
                    <a:pt x="3731" y="172"/>
                  </a:cubicBezTo>
                  <a:lnTo>
                    <a:pt x="79" y="5408"/>
                  </a:lnTo>
                  <a:cubicBezTo>
                    <a:pt x="16" y="5517"/>
                    <a:pt x="0" y="5643"/>
                    <a:pt x="32" y="5753"/>
                  </a:cubicBezTo>
                  <a:cubicBezTo>
                    <a:pt x="47" y="5800"/>
                    <a:pt x="63" y="5847"/>
                    <a:pt x="94" y="5878"/>
                  </a:cubicBezTo>
                  <a:lnTo>
                    <a:pt x="533" y="6411"/>
                  </a:lnTo>
                  <a:lnTo>
                    <a:pt x="2164" y="8433"/>
                  </a:lnTo>
                  <a:cubicBezTo>
                    <a:pt x="2242" y="8527"/>
                    <a:pt x="2352" y="8590"/>
                    <a:pt x="2461" y="8590"/>
                  </a:cubicBezTo>
                  <a:cubicBezTo>
                    <a:pt x="2555" y="8590"/>
                    <a:pt x="2634" y="8558"/>
                    <a:pt x="2696" y="8511"/>
                  </a:cubicBezTo>
                  <a:lnTo>
                    <a:pt x="7132" y="5220"/>
                  </a:lnTo>
                  <a:lnTo>
                    <a:pt x="7320" y="5063"/>
                  </a:lnTo>
                  <a:cubicBezTo>
                    <a:pt x="7493" y="4937"/>
                    <a:pt x="7540" y="4702"/>
                    <a:pt x="7414" y="4530"/>
                  </a:cubicBezTo>
                  <a:lnTo>
                    <a:pt x="4374" y="172"/>
                  </a:lnTo>
                  <a:cubicBezTo>
                    <a:pt x="4327" y="94"/>
                    <a:pt x="4248" y="47"/>
                    <a:pt x="4170" y="16"/>
                  </a:cubicBezTo>
                  <a:cubicBezTo>
                    <a:pt x="4138" y="16"/>
                    <a:pt x="4091" y="0"/>
                    <a:pt x="4060"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4"/>
            <p:cNvSpPr/>
            <p:nvPr/>
          </p:nvSpPr>
          <p:spPr>
            <a:xfrm>
              <a:off x="5340400" y="3701550"/>
              <a:ext cx="483950" cy="542550"/>
            </a:xfrm>
            <a:custGeom>
              <a:avLst/>
              <a:gdLst/>
              <a:ahLst/>
              <a:cxnLst/>
              <a:rect l="l" t="t" r="r" b="b"/>
              <a:pathLst>
                <a:path w="19358" h="21702" extrusionOk="0">
                  <a:moveTo>
                    <a:pt x="4387" y="0"/>
                  </a:moveTo>
                  <a:cubicBezTo>
                    <a:pt x="4263" y="0"/>
                    <a:pt x="4138" y="55"/>
                    <a:pt x="4060" y="165"/>
                  </a:cubicBezTo>
                  <a:cubicBezTo>
                    <a:pt x="4142" y="63"/>
                    <a:pt x="4264" y="7"/>
                    <a:pt x="4387" y="7"/>
                  </a:cubicBezTo>
                  <a:cubicBezTo>
                    <a:pt x="4452" y="7"/>
                    <a:pt x="4517" y="23"/>
                    <a:pt x="4577" y="55"/>
                  </a:cubicBezTo>
                  <a:cubicBezTo>
                    <a:pt x="4597" y="62"/>
                    <a:pt x="4618" y="75"/>
                    <a:pt x="4638" y="91"/>
                  </a:cubicBezTo>
                  <a:lnTo>
                    <a:pt x="4638" y="91"/>
                  </a:lnTo>
                  <a:cubicBezTo>
                    <a:pt x="4569" y="31"/>
                    <a:pt x="4479" y="0"/>
                    <a:pt x="4387" y="0"/>
                  </a:cubicBezTo>
                  <a:close/>
                  <a:moveTo>
                    <a:pt x="4638" y="91"/>
                  </a:moveTo>
                  <a:cubicBezTo>
                    <a:pt x="4663" y="112"/>
                    <a:pt x="4684" y="137"/>
                    <a:pt x="4702" y="165"/>
                  </a:cubicBezTo>
                  <a:lnTo>
                    <a:pt x="7351" y="3960"/>
                  </a:lnTo>
                  <a:lnTo>
                    <a:pt x="7179" y="3707"/>
                  </a:lnTo>
                  <a:lnTo>
                    <a:pt x="4718" y="165"/>
                  </a:lnTo>
                  <a:cubicBezTo>
                    <a:pt x="4692" y="139"/>
                    <a:pt x="4665" y="112"/>
                    <a:pt x="4638" y="91"/>
                  </a:cubicBezTo>
                  <a:close/>
                  <a:moveTo>
                    <a:pt x="7351" y="3960"/>
                  </a:moveTo>
                  <a:lnTo>
                    <a:pt x="7712" y="4491"/>
                  </a:lnTo>
                  <a:lnTo>
                    <a:pt x="7785" y="4596"/>
                  </a:lnTo>
                  <a:lnTo>
                    <a:pt x="7785" y="4596"/>
                  </a:lnTo>
                  <a:cubicBezTo>
                    <a:pt x="7774" y="4571"/>
                    <a:pt x="7760" y="4546"/>
                    <a:pt x="7743" y="4523"/>
                  </a:cubicBezTo>
                  <a:lnTo>
                    <a:pt x="7351" y="3960"/>
                  </a:lnTo>
                  <a:close/>
                  <a:moveTo>
                    <a:pt x="4060" y="165"/>
                  </a:moveTo>
                  <a:lnTo>
                    <a:pt x="2774" y="2015"/>
                  </a:lnTo>
                  <a:lnTo>
                    <a:pt x="0" y="5996"/>
                  </a:lnTo>
                  <a:lnTo>
                    <a:pt x="486" y="6686"/>
                  </a:lnTo>
                  <a:lnTo>
                    <a:pt x="768" y="6278"/>
                  </a:lnTo>
                  <a:lnTo>
                    <a:pt x="439" y="5871"/>
                  </a:lnTo>
                  <a:cubicBezTo>
                    <a:pt x="329" y="5745"/>
                    <a:pt x="314" y="5557"/>
                    <a:pt x="423" y="5400"/>
                  </a:cubicBezTo>
                  <a:lnTo>
                    <a:pt x="4060" y="165"/>
                  </a:lnTo>
                  <a:close/>
                  <a:moveTo>
                    <a:pt x="7785" y="4596"/>
                  </a:moveTo>
                  <a:lnTo>
                    <a:pt x="7785" y="4596"/>
                  </a:lnTo>
                  <a:cubicBezTo>
                    <a:pt x="7854" y="4757"/>
                    <a:pt x="7800" y="4947"/>
                    <a:pt x="7665" y="5055"/>
                  </a:cubicBezTo>
                  <a:lnTo>
                    <a:pt x="7336" y="5306"/>
                  </a:lnTo>
                  <a:lnTo>
                    <a:pt x="18198" y="20918"/>
                  </a:lnTo>
                  <a:lnTo>
                    <a:pt x="10392" y="20918"/>
                  </a:lnTo>
                  <a:lnTo>
                    <a:pt x="10502" y="21075"/>
                  </a:lnTo>
                  <a:cubicBezTo>
                    <a:pt x="10580" y="21200"/>
                    <a:pt x="10596" y="21357"/>
                    <a:pt x="10533" y="21482"/>
                  </a:cubicBezTo>
                  <a:cubicBezTo>
                    <a:pt x="10455" y="21623"/>
                    <a:pt x="10329" y="21702"/>
                    <a:pt x="10173" y="21702"/>
                  </a:cubicBezTo>
                  <a:lnTo>
                    <a:pt x="18950" y="21702"/>
                  </a:lnTo>
                  <a:cubicBezTo>
                    <a:pt x="19107" y="21702"/>
                    <a:pt x="19232" y="21623"/>
                    <a:pt x="19295" y="21482"/>
                  </a:cubicBezTo>
                  <a:cubicBezTo>
                    <a:pt x="19358" y="21357"/>
                    <a:pt x="19358" y="21200"/>
                    <a:pt x="19279" y="21075"/>
                  </a:cubicBezTo>
                  <a:lnTo>
                    <a:pt x="19154" y="20918"/>
                  </a:lnTo>
                  <a:lnTo>
                    <a:pt x="7785" y="4596"/>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4"/>
            <p:cNvSpPr/>
            <p:nvPr/>
          </p:nvSpPr>
          <p:spPr>
            <a:xfrm>
              <a:off x="5348225" y="3701550"/>
              <a:ext cx="188900" cy="214950"/>
            </a:xfrm>
            <a:custGeom>
              <a:avLst/>
              <a:gdLst/>
              <a:ahLst/>
              <a:cxnLst/>
              <a:rect l="l" t="t" r="r" b="b"/>
              <a:pathLst>
                <a:path w="7556" h="8598" extrusionOk="0">
                  <a:moveTo>
                    <a:pt x="4076" y="1074"/>
                  </a:moveTo>
                  <a:lnTo>
                    <a:pt x="6584" y="4664"/>
                  </a:lnTo>
                  <a:lnTo>
                    <a:pt x="6568" y="4664"/>
                  </a:lnTo>
                  <a:lnTo>
                    <a:pt x="2555" y="7657"/>
                  </a:lnTo>
                  <a:lnTo>
                    <a:pt x="910" y="5620"/>
                  </a:lnTo>
                  <a:lnTo>
                    <a:pt x="4076" y="1074"/>
                  </a:lnTo>
                  <a:close/>
                  <a:moveTo>
                    <a:pt x="4078" y="0"/>
                  </a:moveTo>
                  <a:cubicBezTo>
                    <a:pt x="3954" y="0"/>
                    <a:pt x="3833" y="55"/>
                    <a:pt x="3762" y="165"/>
                  </a:cubicBezTo>
                  <a:lnTo>
                    <a:pt x="110" y="5416"/>
                  </a:lnTo>
                  <a:cubicBezTo>
                    <a:pt x="1" y="5557"/>
                    <a:pt x="16" y="5761"/>
                    <a:pt x="126" y="5886"/>
                  </a:cubicBezTo>
                  <a:lnTo>
                    <a:pt x="455" y="6294"/>
                  </a:lnTo>
                  <a:lnTo>
                    <a:pt x="2179" y="8441"/>
                  </a:lnTo>
                  <a:cubicBezTo>
                    <a:pt x="2258" y="8551"/>
                    <a:pt x="2367" y="8598"/>
                    <a:pt x="2493" y="8598"/>
                  </a:cubicBezTo>
                  <a:cubicBezTo>
                    <a:pt x="2571" y="8598"/>
                    <a:pt x="2650" y="8567"/>
                    <a:pt x="2728" y="8519"/>
                  </a:cubicBezTo>
                  <a:lnTo>
                    <a:pt x="7023" y="5322"/>
                  </a:lnTo>
                  <a:lnTo>
                    <a:pt x="7352" y="5071"/>
                  </a:lnTo>
                  <a:cubicBezTo>
                    <a:pt x="7524" y="4946"/>
                    <a:pt x="7556" y="4711"/>
                    <a:pt x="7430" y="4538"/>
                  </a:cubicBezTo>
                  <a:lnTo>
                    <a:pt x="4405" y="165"/>
                  </a:lnTo>
                  <a:cubicBezTo>
                    <a:pt x="4327" y="55"/>
                    <a:pt x="4201" y="0"/>
                    <a:pt x="4078" y="0"/>
                  </a:cubicBez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4"/>
            <p:cNvSpPr/>
            <p:nvPr/>
          </p:nvSpPr>
          <p:spPr>
            <a:xfrm>
              <a:off x="5104500" y="3546950"/>
              <a:ext cx="141475" cy="203025"/>
            </a:xfrm>
            <a:custGeom>
              <a:avLst/>
              <a:gdLst/>
              <a:ahLst/>
              <a:cxnLst/>
              <a:rect l="l" t="t" r="r" b="b"/>
              <a:pathLst>
                <a:path w="5659" h="8121" extrusionOk="0">
                  <a:moveTo>
                    <a:pt x="0" y="1"/>
                  </a:moveTo>
                  <a:lnTo>
                    <a:pt x="5659" y="8120"/>
                  </a:lnTo>
                  <a:lnTo>
                    <a:pt x="0"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4"/>
            <p:cNvSpPr/>
            <p:nvPr/>
          </p:nvSpPr>
          <p:spPr>
            <a:xfrm>
              <a:off x="4603300" y="3524225"/>
              <a:ext cx="1001625" cy="719875"/>
            </a:xfrm>
            <a:custGeom>
              <a:avLst/>
              <a:gdLst/>
              <a:ahLst/>
              <a:cxnLst/>
              <a:rect l="l" t="t" r="r" b="b"/>
              <a:pathLst>
                <a:path w="40065" h="28795" extrusionOk="0">
                  <a:moveTo>
                    <a:pt x="19719" y="1"/>
                  </a:moveTo>
                  <a:lnTo>
                    <a:pt x="12430" y="10456"/>
                  </a:lnTo>
                  <a:lnTo>
                    <a:pt x="11976" y="11098"/>
                  </a:lnTo>
                  <a:lnTo>
                    <a:pt x="10691" y="12964"/>
                  </a:lnTo>
                  <a:lnTo>
                    <a:pt x="10220" y="13638"/>
                  </a:lnTo>
                  <a:lnTo>
                    <a:pt x="220" y="28011"/>
                  </a:lnTo>
                  <a:lnTo>
                    <a:pt x="95" y="28168"/>
                  </a:lnTo>
                  <a:cubicBezTo>
                    <a:pt x="16" y="28293"/>
                    <a:pt x="1" y="28450"/>
                    <a:pt x="79" y="28575"/>
                  </a:cubicBezTo>
                  <a:cubicBezTo>
                    <a:pt x="142" y="28716"/>
                    <a:pt x="267" y="28795"/>
                    <a:pt x="424" y="28795"/>
                  </a:cubicBezTo>
                  <a:lnTo>
                    <a:pt x="39657" y="28795"/>
                  </a:lnTo>
                  <a:cubicBezTo>
                    <a:pt x="39798" y="28795"/>
                    <a:pt x="39923" y="28716"/>
                    <a:pt x="40002" y="28575"/>
                  </a:cubicBezTo>
                  <a:cubicBezTo>
                    <a:pt x="40064" y="28450"/>
                    <a:pt x="40049" y="28293"/>
                    <a:pt x="39970" y="28168"/>
                  </a:cubicBezTo>
                  <a:lnTo>
                    <a:pt x="39860" y="28011"/>
                  </a:lnTo>
                  <a:lnTo>
                    <a:pt x="29954" y="13779"/>
                  </a:lnTo>
                  <a:lnTo>
                    <a:pt x="29468" y="13089"/>
                  </a:lnTo>
                  <a:lnTo>
                    <a:pt x="28152" y="11208"/>
                  </a:lnTo>
                  <a:lnTo>
                    <a:pt x="27713" y="10550"/>
                  </a:lnTo>
                  <a:lnTo>
                    <a:pt x="20362" y="1"/>
                  </a:lnTo>
                  <a:lnTo>
                    <a:pt x="26553" y="8904"/>
                  </a:lnTo>
                  <a:cubicBezTo>
                    <a:pt x="26678" y="9076"/>
                    <a:pt x="26631" y="9311"/>
                    <a:pt x="26459" y="9437"/>
                  </a:cubicBezTo>
                  <a:lnTo>
                    <a:pt x="26145" y="9672"/>
                  </a:lnTo>
                  <a:lnTo>
                    <a:pt x="27102" y="11067"/>
                  </a:lnTo>
                  <a:lnTo>
                    <a:pt x="27556" y="11710"/>
                  </a:lnTo>
                  <a:lnTo>
                    <a:pt x="28998" y="13779"/>
                  </a:lnTo>
                  <a:lnTo>
                    <a:pt x="29468" y="14468"/>
                  </a:lnTo>
                  <a:lnTo>
                    <a:pt x="38904" y="28011"/>
                  </a:lnTo>
                  <a:lnTo>
                    <a:pt x="1176" y="28011"/>
                  </a:lnTo>
                  <a:lnTo>
                    <a:pt x="10691" y="14327"/>
                  </a:lnTo>
                  <a:lnTo>
                    <a:pt x="11176" y="13638"/>
                  </a:lnTo>
                  <a:lnTo>
                    <a:pt x="12587" y="11600"/>
                  </a:lnTo>
                  <a:lnTo>
                    <a:pt x="12681" y="11474"/>
                  </a:lnTo>
                  <a:lnTo>
                    <a:pt x="12415" y="11145"/>
                  </a:lnTo>
                  <a:cubicBezTo>
                    <a:pt x="12305" y="11020"/>
                    <a:pt x="12305" y="10832"/>
                    <a:pt x="12399" y="10691"/>
                  </a:cubicBezTo>
                  <a:lnTo>
                    <a:pt x="19719"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257;p44">
            <a:extLst>
              <a:ext uri="{FF2B5EF4-FFF2-40B4-BE49-F238E27FC236}">
                <a16:creationId xmlns:a16="http://schemas.microsoft.com/office/drawing/2014/main" id="{53F3FECC-20EA-4899-B786-BB911D981E9D}"/>
              </a:ext>
            </a:extLst>
          </p:cNvPr>
          <p:cNvSpPr txBox="1">
            <a:spLocks/>
          </p:cNvSpPr>
          <p:nvPr/>
        </p:nvSpPr>
        <p:spPr>
          <a:xfrm>
            <a:off x="-1723460" y="285867"/>
            <a:ext cx="5176718" cy="183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UBICACIÓN</a:t>
            </a:r>
            <a:r>
              <a:rPr lang="es-MX" sz="1200" dirty="0"/>
              <a:t> </a:t>
            </a:r>
            <a:br>
              <a:rPr lang="es-MX" sz="1200" dirty="0"/>
            </a:br>
            <a:endParaRPr lang="es-MX" sz="1200" dirty="0"/>
          </a:p>
        </p:txBody>
      </p:sp>
      <p:pic>
        <p:nvPicPr>
          <p:cNvPr id="2" name="Imagen 1">
            <a:extLst>
              <a:ext uri="{FF2B5EF4-FFF2-40B4-BE49-F238E27FC236}">
                <a16:creationId xmlns:a16="http://schemas.microsoft.com/office/drawing/2014/main" id="{FA60C393-949F-4212-B817-F30CEAC92B56}"/>
              </a:ext>
            </a:extLst>
          </p:cNvPr>
          <p:cNvPicPr>
            <a:picLocks noChangeAspect="1"/>
          </p:cNvPicPr>
          <p:nvPr/>
        </p:nvPicPr>
        <p:blipFill>
          <a:blip r:embed="rId5"/>
          <a:stretch>
            <a:fillRect/>
          </a:stretch>
        </p:blipFill>
        <p:spPr>
          <a:xfrm>
            <a:off x="1213492" y="1006978"/>
            <a:ext cx="200857" cy="198720"/>
          </a:xfrm>
          <a:prstGeom prst="rect">
            <a:avLst/>
          </a:prstGeom>
        </p:spPr>
      </p:pic>
      <p:pic>
        <p:nvPicPr>
          <p:cNvPr id="3" name="Imagen 2">
            <a:extLst>
              <a:ext uri="{FF2B5EF4-FFF2-40B4-BE49-F238E27FC236}">
                <a16:creationId xmlns:a16="http://schemas.microsoft.com/office/drawing/2014/main" id="{FD229616-9178-4701-917E-C2478EA0FA50}"/>
              </a:ext>
            </a:extLst>
          </p:cNvPr>
          <p:cNvPicPr>
            <a:picLocks noChangeAspect="1"/>
          </p:cNvPicPr>
          <p:nvPr/>
        </p:nvPicPr>
        <p:blipFill>
          <a:blip r:embed="rId6"/>
          <a:stretch>
            <a:fillRect/>
          </a:stretch>
        </p:blipFill>
        <p:spPr>
          <a:xfrm>
            <a:off x="1257322" y="1031347"/>
            <a:ext cx="109388" cy="159110"/>
          </a:xfrm>
          <a:prstGeom prst="rect">
            <a:avLst/>
          </a:prstGeom>
        </p:spPr>
      </p:pic>
      <p:sp>
        <p:nvSpPr>
          <p:cNvPr id="44" name="Google Shape;258;p44">
            <a:extLst>
              <a:ext uri="{FF2B5EF4-FFF2-40B4-BE49-F238E27FC236}">
                <a16:creationId xmlns:a16="http://schemas.microsoft.com/office/drawing/2014/main" id="{80D76E1B-2CD5-449A-B303-48DBE1E015E3}"/>
              </a:ext>
            </a:extLst>
          </p:cNvPr>
          <p:cNvSpPr txBox="1">
            <a:spLocks/>
          </p:cNvSpPr>
          <p:nvPr/>
        </p:nvSpPr>
        <p:spPr>
          <a:xfrm>
            <a:off x="460155" y="1712513"/>
            <a:ext cx="2294786" cy="373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Montserrat"/>
              <a:buNone/>
              <a:defRPr sz="1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indent="0" algn="just"/>
            <a:r>
              <a:rPr lang="es-MX" sz="800" b="0" i="0" dirty="0">
                <a:solidFill>
                  <a:schemeClr val="tx1"/>
                </a:solidFill>
                <a:effectLst/>
                <a:latin typeface="Segoe UI Historic" panose="020B0502040204020203" pitchFamily="34" charset="0"/>
              </a:rPr>
              <a:t>Se encuentra situado en el desierto de tatacoa, en el distrito de </a:t>
            </a:r>
            <a:r>
              <a:rPr lang="es-MX" sz="800" b="1" i="0" dirty="0">
                <a:solidFill>
                  <a:schemeClr val="tx1"/>
                </a:solidFill>
                <a:effectLst/>
                <a:latin typeface="Segoe UI Historic" panose="020B0502040204020203" pitchFamily="34" charset="0"/>
              </a:rPr>
              <a:t>Huila Colombia. </a:t>
            </a:r>
            <a:r>
              <a:rPr lang="es-MX" sz="800" b="0" i="0" dirty="0">
                <a:solidFill>
                  <a:schemeClr val="tx1"/>
                </a:solidFill>
                <a:effectLst/>
                <a:latin typeface="Segoe UI Historic" panose="020B0502040204020203" pitchFamily="34" charset="0"/>
              </a:rPr>
              <a:t>El Desierto de la Tatacoa es la segunda zona árida más extensa de Colombia después de la Península de La Guajira. Es uno de los escenarios naturales más atractivos de Colombia, de tierra de color </a:t>
            </a:r>
            <a:r>
              <a:rPr lang="es-MX" sz="1200" b="0" i="0" dirty="0">
                <a:solidFill>
                  <a:srgbClr val="FFFFFF"/>
                </a:solidFill>
                <a:effectLst/>
                <a:latin typeface="Segoe UI Historic" panose="020B0502040204020203" pitchFamily="34" charset="0"/>
              </a:rPr>
              <a:t>ocre y gris con pincelazos del verde de los cactus.</a:t>
            </a:r>
            <a:endParaRPr lang="en-US" sz="1050" dirty="0"/>
          </a:p>
        </p:txBody>
      </p:sp>
      <p:pic>
        <p:nvPicPr>
          <p:cNvPr id="4" name="Imagen 3">
            <a:extLst>
              <a:ext uri="{FF2B5EF4-FFF2-40B4-BE49-F238E27FC236}">
                <a16:creationId xmlns:a16="http://schemas.microsoft.com/office/drawing/2014/main" id="{7E8DBA5B-10D3-4F61-9624-5DA5D2FB0B3E}"/>
              </a:ext>
            </a:extLst>
          </p:cNvPr>
          <p:cNvPicPr>
            <a:picLocks noChangeAspect="1"/>
          </p:cNvPicPr>
          <p:nvPr/>
        </p:nvPicPr>
        <p:blipFill>
          <a:blip r:embed="rId7"/>
          <a:stretch>
            <a:fillRect/>
          </a:stretch>
        </p:blipFill>
        <p:spPr>
          <a:xfrm>
            <a:off x="2946636" y="1094426"/>
            <a:ext cx="1489480" cy="983011"/>
          </a:xfrm>
          <a:prstGeom prst="rect">
            <a:avLst/>
          </a:prstGeom>
        </p:spPr>
      </p:pic>
      <p:pic>
        <p:nvPicPr>
          <p:cNvPr id="6" name="Imagen 5">
            <a:extLst>
              <a:ext uri="{FF2B5EF4-FFF2-40B4-BE49-F238E27FC236}">
                <a16:creationId xmlns:a16="http://schemas.microsoft.com/office/drawing/2014/main" id="{611A1197-E6CA-4988-AEE3-D6FD23A15E8C}"/>
              </a:ext>
            </a:extLst>
          </p:cNvPr>
          <p:cNvPicPr>
            <a:picLocks noChangeAspect="1"/>
          </p:cNvPicPr>
          <p:nvPr/>
        </p:nvPicPr>
        <p:blipFill>
          <a:blip r:embed="rId8"/>
          <a:stretch>
            <a:fillRect/>
          </a:stretch>
        </p:blipFill>
        <p:spPr>
          <a:xfrm>
            <a:off x="4553929" y="1079515"/>
            <a:ext cx="1216060" cy="1045652"/>
          </a:xfrm>
          <a:prstGeom prst="rect">
            <a:avLst/>
          </a:prstGeom>
        </p:spPr>
      </p:pic>
      <p:pic>
        <p:nvPicPr>
          <p:cNvPr id="7" name="Imagen 6">
            <a:extLst>
              <a:ext uri="{FF2B5EF4-FFF2-40B4-BE49-F238E27FC236}">
                <a16:creationId xmlns:a16="http://schemas.microsoft.com/office/drawing/2014/main" id="{A44CDF10-D46A-4B30-9E79-A960C7D1B76F}"/>
              </a:ext>
            </a:extLst>
          </p:cNvPr>
          <p:cNvPicPr>
            <a:picLocks noChangeAspect="1"/>
          </p:cNvPicPr>
          <p:nvPr/>
        </p:nvPicPr>
        <p:blipFill>
          <a:blip r:embed="rId9"/>
          <a:stretch>
            <a:fillRect/>
          </a:stretch>
        </p:blipFill>
        <p:spPr>
          <a:xfrm>
            <a:off x="5912877" y="1094426"/>
            <a:ext cx="1216060" cy="1056788"/>
          </a:xfrm>
          <a:prstGeom prst="rect">
            <a:avLst/>
          </a:prstGeom>
        </p:spPr>
      </p:pic>
      <p:pic>
        <p:nvPicPr>
          <p:cNvPr id="8" name="Imagen 7">
            <a:extLst>
              <a:ext uri="{FF2B5EF4-FFF2-40B4-BE49-F238E27FC236}">
                <a16:creationId xmlns:a16="http://schemas.microsoft.com/office/drawing/2014/main" id="{86012DD2-1122-4C6C-9D84-4AE48112C322}"/>
              </a:ext>
            </a:extLst>
          </p:cNvPr>
          <p:cNvPicPr>
            <a:picLocks noChangeAspect="1"/>
          </p:cNvPicPr>
          <p:nvPr/>
        </p:nvPicPr>
        <p:blipFill>
          <a:blip r:embed="rId10"/>
          <a:stretch>
            <a:fillRect/>
          </a:stretch>
        </p:blipFill>
        <p:spPr>
          <a:xfrm>
            <a:off x="7193408" y="1082381"/>
            <a:ext cx="1200443" cy="1045652"/>
          </a:xfrm>
          <a:prstGeom prst="rect">
            <a:avLst/>
          </a:prstGeom>
        </p:spPr>
      </p:pic>
      <p:sp>
        <p:nvSpPr>
          <p:cNvPr id="52" name="Google Shape;257;p44">
            <a:extLst>
              <a:ext uri="{FF2B5EF4-FFF2-40B4-BE49-F238E27FC236}">
                <a16:creationId xmlns:a16="http://schemas.microsoft.com/office/drawing/2014/main" id="{11E9A1C2-B856-4673-B641-AAB132F97424}"/>
              </a:ext>
            </a:extLst>
          </p:cNvPr>
          <p:cNvSpPr txBox="1">
            <a:spLocks/>
          </p:cNvSpPr>
          <p:nvPr/>
        </p:nvSpPr>
        <p:spPr>
          <a:xfrm>
            <a:off x="119337" y="2115886"/>
            <a:ext cx="2282802" cy="53815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CONCEPTO – TIPOLOGIA </a:t>
            </a:r>
            <a:r>
              <a:rPr lang="es-MX" sz="1000" dirty="0"/>
              <a:t> </a:t>
            </a:r>
            <a:br>
              <a:rPr lang="es-MX" sz="1200" dirty="0"/>
            </a:br>
            <a:endParaRPr lang="es-MX" sz="1200" dirty="0"/>
          </a:p>
        </p:txBody>
      </p:sp>
      <p:sp>
        <p:nvSpPr>
          <p:cNvPr id="54" name="Google Shape;257;p44">
            <a:extLst>
              <a:ext uri="{FF2B5EF4-FFF2-40B4-BE49-F238E27FC236}">
                <a16:creationId xmlns:a16="http://schemas.microsoft.com/office/drawing/2014/main" id="{A6ACBEAB-E036-4F33-A8D5-BF017C117195}"/>
              </a:ext>
            </a:extLst>
          </p:cNvPr>
          <p:cNvSpPr txBox="1">
            <a:spLocks/>
          </p:cNvSpPr>
          <p:nvPr/>
        </p:nvSpPr>
        <p:spPr>
          <a:xfrm>
            <a:off x="500034" y="2022987"/>
            <a:ext cx="2294786" cy="183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pPr algn="just"/>
            <a:r>
              <a:rPr lang="es-MX" sz="800" b="0" i="0" dirty="0">
                <a:solidFill>
                  <a:schemeClr val="tx1"/>
                </a:solidFill>
                <a:effectLst/>
                <a:latin typeface="Segoe UI Historic" panose="020B0502040204020203" pitchFamily="34" charset="0"/>
              </a:rPr>
              <a:t>Concepto-tipología Se quiere dar a mostrar la buena utilización de un espacio en este caso un ( habitáculo ) con ciertas características viendo los aspectos y características que debe tener un lugar para ser de tipología sensorial, para así mantener reflejada la tranquilidad y </a:t>
            </a:r>
            <a:r>
              <a:rPr lang="es-MX" sz="800" b="1" i="0" dirty="0">
                <a:solidFill>
                  <a:schemeClr val="tx1"/>
                </a:solidFill>
                <a:effectLst/>
                <a:latin typeface="Segoe UI Historic" panose="020B0502040204020203" pitchFamily="34" charset="0"/>
              </a:rPr>
              <a:t>paz</a:t>
            </a:r>
            <a:r>
              <a:rPr lang="es-MX" sz="800" b="0" i="0" dirty="0">
                <a:solidFill>
                  <a:schemeClr val="tx1"/>
                </a:solidFill>
                <a:effectLst/>
                <a:latin typeface="Segoe UI Historic" panose="020B0502040204020203" pitchFamily="34" charset="0"/>
              </a:rPr>
              <a:t>, en el habitáculo</a:t>
            </a:r>
            <a:br>
              <a:rPr lang="es-MX" sz="1200" dirty="0">
                <a:solidFill>
                  <a:schemeClr val="tx1"/>
                </a:solidFill>
              </a:rPr>
            </a:br>
            <a:endParaRPr lang="es-MX" sz="1200" dirty="0">
              <a:solidFill>
                <a:schemeClr val="tx1"/>
              </a:solidFill>
            </a:endParaRPr>
          </a:p>
        </p:txBody>
      </p:sp>
      <p:pic>
        <p:nvPicPr>
          <p:cNvPr id="9" name="Imagen 8">
            <a:extLst>
              <a:ext uri="{FF2B5EF4-FFF2-40B4-BE49-F238E27FC236}">
                <a16:creationId xmlns:a16="http://schemas.microsoft.com/office/drawing/2014/main" id="{605F778F-8026-4B10-868C-E22A66EB7DE5}"/>
              </a:ext>
            </a:extLst>
          </p:cNvPr>
          <p:cNvPicPr>
            <a:picLocks noChangeAspect="1"/>
          </p:cNvPicPr>
          <p:nvPr/>
        </p:nvPicPr>
        <p:blipFill>
          <a:blip r:embed="rId11"/>
          <a:stretch>
            <a:fillRect/>
          </a:stretch>
        </p:blipFill>
        <p:spPr>
          <a:xfrm>
            <a:off x="2706051" y="1565715"/>
            <a:ext cx="221703" cy="114211"/>
          </a:xfrm>
          <a:prstGeom prst="rect">
            <a:avLst/>
          </a:prstGeom>
        </p:spPr>
      </p:pic>
      <p:pic>
        <p:nvPicPr>
          <p:cNvPr id="10" name="Imagen 9">
            <a:extLst>
              <a:ext uri="{FF2B5EF4-FFF2-40B4-BE49-F238E27FC236}">
                <a16:creationId xmlns:a16="http://schemas.microsoft.com/office/drawing/2014/main" id="{69598000-456D-4513-940D-686728B3E33F}"/>
              </a:ext>
            </a:extLst>
          </p:cNvPr>
          <p:cNvPicPr>
            <a:picLocks noChangeAspect="1"/>
          </p:cNvPicPr>
          <p:nvPr/>
        </p:nvPicPr>
        <p:blipFill>
          <a:blip r:embed="rId12"/>
          <a:stretch>
            <a:fillRect/>
          </a:stretch>
        </p:blipFill>
        <p:spPr>
          <a:xfrm flipV="1">
            <a:off x="2694506" y="3797058"/>
            <a:ext cx="183561" cy="144504"/>
          </a:xfrm>
          <a:prstGeom prst="rect">
            <a:avLst/>
          </a:prstGeom>
        </p:spPr>
      </p:pic>
      <p:sp>
        <p:nvSpPr>
          <p:cNvPr id="59" name="Google Shape;257;p44">
            <a:extLst>
              <a:ext uri="{FF2B5EF4-FFF2-40B4-BE49-F238E27FC236}">
                <a16:creationId xmlns:a16="http://schemas.microsoft.com/office/drawing/2014/main" id="{66B626EE-ED54-4905-8DDC-D489B6CD57F9}"/>
              </a:ext>
            </a:extLst>
          </p:cNvPr>
          <p:cNvSpPr txBox="1">
            <a:spLocks/>
          </p:cNvSpPr>
          <p:nvPr/>
        </p:nvSpPr>
        <p:spPr>
          <a:xfrm>
            <a:off x="412413" y="3389514"/>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a:t>CONDICIONANTE- MEDIDAS  </a:t>
            </a:r>
            <a:r>
              <a:rPr lang="es-MX" sz="1200"/>
              <a:t> </a:t>
            </a:r>
            <a:br>
              <a:rPr lang="es-MX" sz="1200"/>
            </a:br>
            <a:endParaRPr lang="es-MX" sz="1200" dirty="0"/>
          </a:p>
        </p:txBody>
      </p:sp>
      <p:sp>
        <p:nvSpPr>
          <p:cNvPr id="60" name="Google Shape;257;p44">
            <a:extLst>
              <a:ext uri="{FF2B5EF4-FFF2-40B4-BE49-F238E27FC236}">
                <a16:creationId xmlns:a16="http://schemas.microsoft.com/office/drawing/2014/main" id="{79ABE668-6F49-4830-81BE-3835DE28C908}"/>
              </a:ext>
            </a:extLst>
          </p:cNvPr>
          <p:cNvSpPr txBox="1">
            <a:spLocks/>
          </p:cNvSpPr>
          <p:nvPr/>
        </p:nvSpPr>
        <p:spPr>
          <a:xfrm>
            <a:off x="553359" y="3409096"/>
            <a:ext cx="2296658" cy="54609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pPr algn="just"/>
            <a:r>
              <a:rPr lang="es-MX" sz="800" dirty="0">
                <a:latin typeface="Segoe UI Historic" panose="020B0502040204020203" pitchFamily="34" charset="0"/>
                <a:ea typeface="Segoe UI Historic" panose="020B0502040204020203" pitchFamily="34" charset="0"/>
                <a:cs typeface="Segoe UI Historic" panose="020B0502040204020203" pitchFamily="34" charset="0"/>
              </a:rPr>
              <a:t>-Área máxima 50 m2 </a:t>
            </a:r>
          </a:p>
          <a:p>
            <a:pPr algn="just"/>
            <a:r>
              <a:rPr lang="es-MX" sz="800" dirty="0">
                <a:latin typeface="Segoe UI Historic" panose="020B0502040204020203" pitchFamily="34" charset="0"/>
                <a:ea typeface="Segoe UI Historic" panose="020B0502040204020203" pitchFamily="34" charset="0"/>
                <a:cs typeface="Segoe UI Historic" panose="020B0502040204020203" pitchFamily="34" charset="0"/>
              </a:rPr>
              <a:t>-Ocupación del proyecto 50m2  x altura de 5 metros </a:t>
            </a:r>
          </a:p>
        </p:txBody>
      </p:sp>
      <p:sp>
        <p:nvSpPr>
          <p:cNvPr id="62" name="Google Shape;257;p44">
            <a:extLst>
              <a:ext uri="{FF2B5EF4-FFF2-40B4-BE49-F238E27FC236}">
                <a16:creationId xmlns:a16="http://schemas.microsoft.com/office/drawing/2014/main" id="{2F38E378-C861-43DB-9A11-BC232E48512C}"/>
              </a:ext>
            </a:extLst>
          </p:cNvPr>
          <p:cNvSpPr txBox="1">
            <a:spLocks/>
          </p:cNvSpPr>
          <p:nvPr/>
        </p:nvSpPr>
        <p:spPr>
          <a:xfrm>
            <a:off x="2565243" y="3762011"/>
            <a:ext cx="3694061" cy="14450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AREA- OCUPACION Y RECORRIDO</a:t>
            </a:r>
            <a:br>
              <a:rPr lang="es-MX" sz="1200" dirty="0"/>
            </a:br>
            <a:endParaRPr lang="es-MX" sz="1200" dirty="0"/>
          </a:p>
        </p:txBody>
      </p:sp>
      <p:pic>
        <p:nvPicPr>
          <p:cNvPr id="15" name="Imagen 14" descr="Imagen que contiene Interfaz de usuario gráfica&#10;&#10;Descripción generada automáticamente">
            <a:extLst>
              <a:ext uri="{FF2B5EF4-FFF2-40B4-BE49-F238E27FC236}">
                <a16:creationId xmlns:a16="http://schemas.microsoft.com/office/drawing/2014/main" id="{D1F5F6F3-81D3-4B00-8F7A-8579F89E3865}"/>
              </a:ext>
            </a:extLst>
          </p:cNvPr>
          <p:cNvPicPr>
            <a:picLocks noChangeAspect="1"/>
          </p:cNvPicPr>
          <p:nvPr/>
        </p:nvPicPr>
        <p:blipFill rotWithShape="1">
          <a:blip r:embed="rId13"/>
          <a:srcRect l="10818" t="12908" r="27784" b="23369"/>
          <a:stretch/>
        </p:blipFill>
        <p:spPr>
          <a:xfrm>
            <a:off x="2986714" y="3869310"/>
            <a:ext cx="1489481" cy="869567"/>
          </a:xfrm>
          <a:prstGeom prst="rect">
            <a:avLst/>
          </a:prstGeom>
        </p:spPr>
      </p:pic>
      <p:pic>
        <p:nvPicPr>
          <p:cNvPr id="17" name="Imagen 16" descr="Imagen que contiene Interfaz de usuario gráfica&#10;&#10;Descripción generada automáticamente">
            <a:extLst>
              <a:ext uri="{FF2B5EF4-FFF2-40B4-BE49-F238E27FC236}">
                <a16:creationId xmlns:a16="http://schemas.microsoft.com/office/drawing/2014/main" id="{F72179C0-39EE-412E-93F2-AA6152CEB035}"/>
              </a:ext>
            </a:extLst>
          </p:cNvPr>
          <p:cNvPicPr>
            <a:picLocks noChangeAspect="1"/>
          </p:cNvPicPr>
          <p:nvPr/>
        </p:nvPicPr>
        <p:blipFill rotWithShape="1">
          <a:blip r:embed="rId14"/>
          <a:srcRect l="20000" t="27779" r="41820" b="22496"/>
          <a:stretch/>
        </p:blipFill>
        <p:spPr>
          <a:xfrm>
            <a:off x="4594921" y="3869310"/>
            <a:ext cx="1297502" cy="888535"/>
          </a:xfrm>
          <a:prstGeom prst="rect">
            <a:avLst/>
          </a:prstGeom>
        </p:spPr>
      </p:pic>
      <p:sp>
        <p:nvSpPr>
          <p:cNvPr id="69" name="Google Shape;257;p44">
            <a:extLst>
              <a:ext uri="{FF2B5EF4-FFF2-40B4-BE49-F238E27FC236}">
                <a16:creationId xmlns:a16="http://schemas.microsoft.com/office/drawing/2014/main" id="{16ABB8DB-1F10-4706-843B-F9AD6D9270AC}"/>
              </a:ext>
            </a:extLst>
          </p:cNvPr>
          <p:cNvSpPr txBox="1">
            <a:spLocks/>
          </p:cNvSpPr>
          <p:nvPr/>
        </p:nvSpPr>
        <p:spPr>
          <a:xfrm>
            <a:off x="2152128" y="2192845"/>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COLORES </a:t>
            </a:r>
            <a:br>
              <a:rPr lang="es-MX" sz="1200" dirty="0"/>
            </a:br>
            <a:endParaRPr lang="es-MX" sz="1200" dirty="0"/>
          </a:p>
        </p:txBody>
      </p:sp>
      <p:sp>
        <p:nvSpPr>
          <p:cNvPr id="18" name="Elipse 17">
            <a:extLst>
              <a:ext uri="{FF2B5EF4-FFF2-40B4-BE49-F238E27FC236}">
                <a16:creationId xmlns:a16="http://schemas.microsoft.com/office/drawing/2014/main" id="{0AE8E360-E182-45CA-8F43-FF7D9134B957}"/>
              </a:ext>
            </a:extLst>
          </p:cNvPr>
          <p:cNvSpPr/>
          <p:nvPr/>
        </p:nvSpPr>
        <p:spPr>
          <a:xfrm>
            <a:off x="2970681" y="2731647"/>
            <a:ext cx="211275" cy="210232"/>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E85C1BAA-14DD-4B84-8575-84C7D869A185}"/>
              </a:ext>
            </a:extLst>
          </p:cNvPr>
          <p:cNvSpPr/>
          <p:nvPr/>
        </p:nvSpPr>
        <p:spPr>
          <a:xfrm>
            <a:off x="2970680" y="2459563"/>
            <a:ext cx="204837" cy="212594"/>
          </a:xfrm>
          <a:prstGeom prst="ellipse">
            <a:avLst/>
          </a:prstGeom>
          <a:solidFill>
            <a:srgbClr val="4637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sp>
        <p:nvSpPr>
          <p:cNvPr id="20" name="Elipse 19">
            <a:extLst>
              <a:ext uri="{FF2B5EF4-FFF2-40B4-BE49-F238E27FC236}">
                <a16:creationId xmlns:a16="http://schemas.microsoft.com/office/drawing/2014/main" id="{1F1B86BE-1325-4985-8037-B2986305235E}"/>
              </a:ext>
            </a:extLst>
          </p:cNvPr>
          <p:cNvSpPr/>
          <p:nvPr/>
        </p:nvSpPr>
        <p:spPr>
          <a:xfrm>
            <a:off x="2970681" y="3023376"/>
            <a:ext cx="211275" cy="210231"/>
          </a:xfrm>
          <a:prstGeom prst="ellipse">
            <a:avLst/>
          </a:prstGeom>
          <a:solidFill>
            <a:schemeClr val="accent6">
              <a:lumMod val="95000"/>
              <a:lumOff val="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sp>
        <p:nvSpPr>
          <p:cNvPr id="85" name="Google Shape;257;p44">
            <a:extLst>
              <a:ext uri="{FF2B5EF4-FFF2-40B4-BE49-F238E27FC236}">
                <a16:creationId xmlns:a16="http://schemas.microsoft.com/office/drawing/2014/main" id="{88633C19-D24A-4182-BB95-A84EFDB34CEF}"/>
              </a:ext>
            </a:extLst>
          </p:cNvPr>
          <p:cNvSpPr txBox="1">
            <a:spLocks/>
          </p:cNvSpPr>
          <p:nvPr/>
        </p:nvSpPr>
        <p:spPr>
          <a:xfrm>
            <a:off x="4128434" y="2150025"/>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900" b="1" dirty="0"/>
              <a:t>MATERIALES ULTILIZADOS </a:t>
            </a:r>
            <a:endParaRPr lang="es-MX" sz="900" dirty="0"/>
          </a:p>
        </p:txBody>
      </p:sp>
      <p:pic>
        <p:nvPicPr>
          <p:cNvPr id="34" name="Imagen 33">
            <a:extLst>
              <a:ext uri="{FF2B5EF4-FFF2-40B4-BE49-F238E27FC236}">
                <a16:creationId xmlns:a16="http://schemas.microsoft.com/office/drawing/2014/main" id="{B18ED31F-AFF3-4DED-BA73-F5DCD315EA84}"/>
              </a:ext>
            </a:extLst>
          </p:cNvPr>
          <p:cNvPicPr>
            <a:picLocks noChangeAspect="1"/>
          </p:cNvPicPr>
          <p:nvPr/>
        </p:nvPicPr>
        <p:blipFill>
          <a:blip r:embed="rId15"/>
          <a:stretch>
            <a:fillRect/>
          </a:stretch>
        </p:blipFill>
        <p:spPr>
          <a:xfrm>
            <a:off x="3510445" y="2361090"/>
            <a:ext cx="834865" cy="497005"/>
          </a:xfrm>
          <a:prstGeom prst="rect">
            <a:avLst/>
          </a:prstGeom>
        </p:spPr>
      </p:pic>
      <p:sp>
        <p:nvSpPr>
          <p:cNvPr id="96" name="Google Shape;257;p44">
            <a:extLst>
              <a:ext uri="{FF2B5EF4-FFF2-40B4-BE49-F238E27FC236}">
                <a16:creationId xmlns:a16="http://schemas.microsoft.com/office/drawing/2014/main" id="{AF5CC8AB-003F-442F-8D3C-778EBCEE25BA}"/>
              </a:ext>
            </a:extLst>
          </p:cNvPr>
          <p:cNvSpPr txBox="1">
            <a:spLocks/>
          </p:cNvSpPr>
          <p:nvPr/>
        </p:nvSpPr>
        <p:spPr>
          <a:xfrm>
            <a:off x="2949643" y="2187478"/>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800" b="1" dirty="0"/>
              <a:t>MADERA</a:t>
            </a:r>
            <a:endParaRPr lang="es-MX" sz="800" dirty="0"/>
          </a:p>
        </p:txBody>
      </p:sp>
      <p:sp>
        <p:nvSpPr>
          <p:cNvPr id="97" name="Google Shape;257;p44">
            <a:extLst>
              <a:ext uri="{FF2B5EF4-FFF2-40B4-BE49-F238E27FC236}">
                <a16:creationId xmlns:a16="http://schemas.microsoft.com/office/drawing/2014/main" id="{7AF214BE-19EC-43EB-954D-6596F2A676CB}"/>
              </a:ext>
            </a:extLst>
          </p:cNvPr>
          <p:cNvSpPr txBox="1">
            <a:spLocks/>
          </p:cNvSpPr>
          <p:nvPr/>
        </p:nvSpPr>
        <p:spPr>
          <a:xfrm>
            <a:off x="3017255" y="2795534"/>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800" b="1" dirty="0"/>
              <a:t>CUARZO BLANCO</a:t>
            </a:r>
            <a:endParaRPr lang="es-MX" sz="800" dirty="0"/>
          </a:p>
        </p:txBody>
      </p:sp>
      <p:pic>
        <p:nvPicPr>
          <p:cNvPr id="35" name="Imagen 34">
            <a:extLst>
              <a:ext uri="{FF2B5EF4-FFF2-40B4-BE49-F238E27FC236}">
                <a16:creationId xmlns:a16="http://schemas.microsoft.com/office/drawing/2014/main" id="{A48042F4-CE9D-4FB8-A0BD-2405488375C9}"/>
              </a:ext>
            </a:extLst>
          </p:cNvPr>
          <p:cNvPicPr>
            <a:picLocks noChangeAspect="1"/>
          </p:cNvPicPr>
          <p:nvPr/>
        </p:nvPicPr>
        <p:blipFill>
          <a:blip r:embed="rId16"/>
          <a:stretch>
            <a:fillRect/>
          </a:stretch>
        </p:blipFill>
        <p:spPr>
          <a:xfrm>
            <a:off x="3504898" y="2956580"/>
            <a:ext cx="834865" cy="529562"/>
          </a:xfrm>
          <a:prstGeom prst="rect">
            <a:avLst/>
          </a:prstGeom>
        </p:spPr>
      </p:pic>
      <p:pic>
        <p:nvPicPr>
          <p:cNvPr id="36" name="Imagen 35">
            <a:extLst>
              <a:ext uri="{FF2B5EF4-FFF2-40B4-BE49-F238E27FC236}">
                <a16:creationId xmlns:a16="http://schemas.microsoft.com/office/drawing/2014/main" id="{140124D1-48BC-491E-A5C1-BD69667B2D28}"/>
              </a:ext>
            </a:extLst>
          </p:cNvPr>
          <p:cNvPicPr>
            <a:picLocks noChangeAspect="1"/>
          </p:cNvPicPr>
          <p:nvPr/>
        </p:nvPicPr>
        <p:blipFill>
          <a:blip r:embed="rId17"/>
          <a:stretch>
            <a:fillRect/>
          </a:stretch>
        </p:blipFill>
        <p:spPr>
          <a:xfrm rot="5400000">
            <a:off x="7631942" y="2243384"/>
            <a:ext cx="182896" cy="146317"/>
          </a:xfrm>
          <a:prstGeom prst="rect">
            <a:avLst/>
          </a:prstGeom>
        </p:spPr>
      </p:pic>
      <p:pic>
        <p:nvPicPr>
          <p:cNvPr id="37" name="Imagen 36">
            <a:extLst>
              <a:ext uri="{FF2B5EF4-FFF2-40B4-BE49-F238E27FC236}">
                <a16:creationId xmlns:a16="http://schemas.microsoft.com/office/drawing/2014/main" id="{B2CACE7B-8833-4AFB-AFAD-A335855FF6DA}"/>
              </a:ext>
            </a:extLst>
          </p:cNvPr>
          <p:cNvPicPr>
            <a:picLocks noChangeAspect="1"/>
          </p:cNvPicPr>
          <p:nvPr/>
        </p:nvPicPr>
        <p:blipFill>
          <a:blip r:embed="rId18"/>
          <a:stretch>
            <a:fillRect/>
          </a:stretch>
        </p:blipFill>
        <p:spPr>
          <a:xfrm>
            <a:off x="1485142" y="1063038"/>
            <a:ext cx="190500" cy="123825"/>
          </a:xfrm>
          <a:prstGeom prst="rect">
            <a:avLst/>
          </a:prstGeom>
        </p:spPr>
      </p:pic>
      <p:pic>
        <p:nvPicPr>
          <p:cNvPr id="38" name="Imagen 37">
            <a:extLst>
              <a:ext uri="{FF2B5EF4-FFF2-40B4-BE49-F238E27FC236}">
                <a16:creationId xmlns:a16="http://schemas.microsoft.com/office/drawing/2014/main" id="{A4CCA8A2-F8B4-4758-A6BC-340169009B5F}"/>
              </a:ext>
            </a:extLst>
          </p:cNvPr>
          <p:cNvPicPr>
            <a:picLocks noChangeAspect="1"/>
          </p:cNvPicPr>
          <p:nvPr/>
        </p:nvPicPr>
        <p:blipFill>
          <a:blip r:embed="rId19"/>
          <a:stretch>
            <a:fillRect/>
          </a:stretch>
        </p:blipFill>
        <p:spPr>
          <a:xfrm>
            <a:off x="3299944" y="1710280"/>
            <a:ext cx="89811" cy="60840"/>
          </a:xfrm>
          <a:prstGeom prst="rect">
            <a:avLst/>
          </a:prstGeom>
        </p:spPr>
      </p:pic>
      <p:pic>
        <p:nvPicPr>
          <p:cNvPr id="5" name="Imagen 4">
            <a:extLst>
              <a:ext uri="{FF2B5EF4-FFF2-40B4-BE49-F238E27FC236}">
                <a16:creationId xmlns:a16="http://schemas.microsoft.com/office/drawing/2014/main" id="{8B4A9900-3009-4B81-9D17-26E611AF2A17}"/>
              </a:ext>
            </a:extLst>
          </p:cNvPr>
          <p:cNvPicPr>
            <a:picLocks noChangeAspect="1"/>
          </p:cNvPicPr>
          <p:nvPr/>
        </p:nvPicPr>
        <p:blipFill>
          <a:blip r:embed="rId20"/>
          <a:stretch>
            <a:fillRect/>
          </a:stretch>
        </p:blipFill>
        <p:spPr>
          <a:xfrm>
            <a:off x="3302781" y="1618058"/>
            <a:ext cx="84138" cy="120720"/>
          </a:xfrm>
          <a:prstGeom prst="rect">
            <a:avLst/>
          </a:prstGeom>
        </p:spPr>
      </p:pic>
      <p:sp>
        <p:nvSpPr>
          <p:cNvPr id="104" name="Google Shape;257;p44">
            <a:extLst>
              <a:ext uri="{FF2B5EF4-FFF2-40B4-BE49-F238E27FC236}">
                <a16:creationId xmlns:a16="http://schemas.microsoft.com/office/drawing/2014/main" id="{5EB88050-65D9-406E-B8C6-BB562E09708F}"/>
              </a:ext>
            </a:extLst>
          </p:cNvPr>
          <p:cNvSpPr txBox="1">
            <a:spLocks/>
          </p:cNvSpPr>
          <p:nvPr/>
        </p:nvSpPr>
        <p:spPr>
          <a:xfrm>
            <a:off x="6403112" y="2167208"/>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CLIMATIZACION DEL LUGAR </a:t>
            </a:r>
            <a:endParaRPr lang="es-MX" sz="1200" dirty="0"/>
          </a:p>
        </p:txBody>
      </p:sp>
      <p:sp>
        <p:nvSpPr>
          <p:cNvPr id="105" name="Google Shape;258;p44">
            <a:extLst>
              <a:ext uri="{FF2B5EF4-FFF2-40B4-BE49-F238E27FC236}">
                <a16:creationId xmlns:a16="http://schemas.microsoft.com/office/drawing/2014/main" id="{C28A2D28-0A1B-47B1-9367-C26163D492A7}"/>
              </a:ext>
            </a:extLst>
          </p:cNvPr>
          <p:cNvSpPr txBox="1">
            <a:spLocks/>
          </p:cNvSpPr>
          <p:nvPr/>
        </p:nvSpPr>
        <p:spPr>
          <a:xfrm>
            <a:off x="6385348" y="2746266"/>
            <a:ext cx="2008503" cy="373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Montserrat"/>
              <a:buNone/>
              <a:defRPr sz="1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indent="0" algn="just"/>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El clima </a:t>
            </a:r>
            <a:r>
              <a:rPr lang="es-MX" sz="800" b="1"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semiárido</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a:t>
            </a:r>
            <a:r>
              <a:rPr lang="es-MX" sz="800" b="1"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semidesértico</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o de </a:t>
            </a:r>
            <a:r>
              <a:rPr lang="es-MX" sz="800" b="1"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estepa</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es un subtipo de </a:t>
            </a:r>
            <a:r>
              <a:rPr lang="es-MX" sz="8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1"/>
              </a:rPr>
              <a:t>clima seco</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y una expresión comúnmente utilizada para designar el </a:t>
            </a:r>
            <a:r>
              <a:rPr lang="es-MX" sz="8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2" tooltip="Clima"/>
              </a:rPr>
              <a:t>clima</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de una región del planeta donde las </a:t>
            </a:r>
            <a:r>
              <a:rPr lang="es-MX" sz="8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3"/>
              </a:rPr>
              <a:t>lluvias</a:t>
            </a:r>
            <a:r>
              <a:rPr lang="es-MX" sz="8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anuales están entre los 500 y los 800 mm en el ecuador.</a:t>
            </a:r>
            <a:endParaRPr lang="en-US" sz="8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16" name="Google Shape;258;p44">
            <a:extLst>
              <a:ext uri="{FF2B5EF4-FFF2-40B4-BE49-F238E27FC236}">
                <a16:creationId xmlns:a16="http://schemas.microsoft.com/office/drawing/2014/main" id="{754DB293-AFB6-491F-9D0B-CBD287B33F5B}"/>
              </a:ext>
            </a:extLst>
          </p:cNvPr>
          <p:cNvSpPr txBox="1">
            <a:spLocks/>
          </p:cNvSpPr>
          <p:nvPr/>
        </p:nvSpPr>
        <p:spPr>
          <a:xfrm>
            <a:off x="4294174" y="2402207"/>
            <a:ext cx="1820353" cy="43063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Montserrat"/>
              <a:buNone/>
              <a:defRPr sz="1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indent="0" algn="just"/>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La </a:t>
            </a:r>
            <a:r>
              <a:rPr lang="es-MX" sz="600" b="1"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madera</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es el </a:t>
            </a:r>
            <a:r>
              <a:rPr lang="es-MX" sz="6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4" tooltip="Material"/>
              </a:rPr>
              <a:t>material</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que constituye la mayoría del </a:t>
            </a:r>
            <a:r>
              <a:rPr lang="es-MX" sz="6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5" tooltip="Tronco (botánica)"/>
              </a:rPr>
              <a:t>tronco</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de un </a:t>
            </a:r>
            <a:r>
              <a:rPr lang="es-MX" sz="6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6" tooltip="Árbol"/>
              </a:rPr>
              <a:t>árbol</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Se compone de fibras de </a:t>
            </a:r>
            <a:r>
              <a:rPr lang="es-MX" sz="6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7"/>
              </a:rPr>
              <a:t>celulosa</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unidas con </a:t>
            </a:r>
            <a:r>
              <a:rPr lang="es-MX" sz="600" b="0" i="0" u="none" strike="noStrike" dirty="0">
                <a:solidFill>
                  <a:srgbClr val="0645AD"/>
                </a:solidFill>
                <a:effectLst/>
                <a:latin typeface="Segoe UI Historic" panose="020B0502040204020203" pitchFamily="34" charset="0"/>
                <a:ea typeface="Segoe UI Historic" panose="020B0502040204020203" pitchFamily="34" charset="0"/>
                <a:cs typeface="Segoe UI Historic" panose="020B0502040204020203" pitchFamily="34" charset="0"/>
                <a:hlinkClick r:id="rId28" tooltip="Celulosa"/>
              </a:rPr>
              <a:t>lignina</a:t>
            </a:r>
            <a:r>
              <a:rPr lang="es-MX" sz="600" b="0" i="0" dirty="0">
                <a:solidFill>
                  <a:srgbClr val="202122"/>
                </a:solidFill>
                <a:effectLst/>
                <a:latin typeface="Segoe UI Historic" panose="020B0502040204020203" pitchFamily="34" charset="0"/>
                <a:ea typeface="Segoe UI Historic" panose="020B0502040204020203" pitchFamily="34" charset="0"/>
                <a:cs typeface="Segoe UI Historic" panose="020B0502040204020203" pitchFamily="34" charset="0"/>
              </a:rPr>
              <a:t>. </a:t>
            </a:r>
            <a:endParaRPr lang="en-US" sz="6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18" name="Google Shape;258;p44">
            <a:extLst>
              <a:ext uri="{FF2B5EF4-FFF2-40B4-BE49-F238E27FC236}">
                <a16:creationId xmlns:a16="http://schemas.microsoft.com/office/drawing/2014/main" id="{15DA36C0-E6B5-4185-B035-34D9BF6E86F3}"/>
              </a:ext>
            </a:extLst>
          </p:cNvPr>
          <p:cNvSpPr txBox="1">
            <a:spLocks/>
          </p:cNvSpPr>
          <p:nvPr/>
        </p:nvSpPr>
        <p:spPr>
          <a:xfrm>
            <a:off x="4318234" y="3028275"/>
            <a:ext cx="1723907" cy="43063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Montserrat"/>
              <a:buNone/>
              <a:defRPr sz="1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indent="0" algn="just"/>
            <a:r>
              <a:rPr lang="es-MX" sz="600" b="0" i="0" dirty="0">
                <a:solidFill>
                  <a:srgbClr val="000000"/>
                </a:solidFill>
                <a:effectLst/>
                <a:latin typeface="Segoe UI Historic" panose="020B0502040204020203" pitchFamily="34" charset="0"/>
                <a:ea typeface="Segoe UI Historic" panose="020B0502040204020203" pitchFamily="34" charset="0"/>
                <a:cs typeface="Segoe UI Historic" panose="020B0502040204020203" pitchFamily="34" charset="0"/>
              </a:rPr>
              <a:t>El </a:t>
            </a:r>
            <a:r>
              <a:rPr lang="es-MX" sz="600" b="1" i="0" dirty="0">
                <a:solidFill>
                  <a:srgbClr val="000000"/>
                </a:solidFill>
                <a:effectLst/>
                <a:latin typeface="Segoe UI Historic" panose="020B0502040204020203" pitchFamily="34" charset="0"/>
                <a:ea typeface="Segoe UI Historic" panose="020B0502040204020203" pitchFamily="34" charset="0"/>
                <a:cs typeface="Segoe UI Historic" panose="020B0502040204020203" pitchFamily="34" charset="0"/>
              </a:rPr>
              <a:t>cuarzo blanco</a:t>
            </a:r>
            <a:r>
              <a:rPr lang="es-MX" sz="600" b="0" i="0" dirty="0">
                <a:solidFill>
                  <a:srgbClr val="000000"/>
                </a:solidFill>
                <a:effectLst/>
                <a:latin typeface="Segoe UI Historic" panose="020B0502040204020203" pitchFamily="34" charset="0"/>
                <a:ea typeface="Segoe UI Historic" panose="020B0502040204020203" pitchFamily="34" charset="0"/>
                <a:cs typeface="Segoe UI Historic" panose="020B0502040204020203" pitchFamily="34" charset="0"/>
              </a:rPr>
              <a:t> es una de las gemas más llamativas dentro del grupo de las piedras preciosas y semipreciosas, también se le conoce como </a:t>
            </a:r>
            <a:r>
              <a:rPr lang="es-MX" sz="600" b="1" i="0" dirty="0">
                <a:solidFill>
                  <a:srgbClr val="000000"/>
                </a:solidFill>
                <a:effectLst/>
                <a:latin typeface="Segoe UI Historic" panose="020B0502040204020203" pitchFamily="34" charset="0"/>
                <a:ea typeface="Segoe UI Historic" panose="020B0502040204020203" pitchFamily="34" charset="0"/>
                <a:cs typeface="Segoe UI Historic" panose="020B0502040204020203" pitchFamily="34" charset="0"/>
              </a:rPr>
              <a:t>cuarzo lechoso</a:t>
            </a:r>
            <a:r>
              <a:rPr lang="es-MX" sz="600" b="0" i="0" dirty="0">
                <a:solidFill>
                  <a:srgbClr val="000000"/>
                </a:solidFill>
                <a:effectLst/>
                <a:latin typeface="Segoe UI Historic" panose="020B0502040204020203" pitchFamily="34" charset="0"/>
                <a:ea typeface="Segoe UI Historic" panose="020B0502040204020203" pitchFamily="34" charset="0"/>
                <a:cs typeface="Segoe UI Historic" panose="020B0502040204020203" pitchFamily="34" charset="0"/>
              </a:rPr>
              <a:t> y se caracteriza por ser un cristal muy codiciado debido a los múltiples beneficios que tiene para los científicos</a:t>
            </a:r>
            <a:endParaRPr lang="en-US" sz="6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22" name="CuadroTexto 121">
            <a:extLst>
              <a:ext uri="{FF2B5EF4-FFF2-40B4-BE49-F238E27FC236}">
                <a16:creationId xmlns:a16="http://schemas.microsoft.com/office/drawing/2014/main" id="{72C6E1DC-2F77-44AF-BFCB-101A76B7A883}"/>
              </a:ext>
            </a:extLst>
          </p:cNvPr>
          <p:cNvSpPr txBox="1"/>
          <p:nvPr/>
        </p:nvSpPr>
        <p:spPr>
          <a:xfrm>
            <a:off x="6697022" y="3408617"/>
            <a:ext cx="4749360" cy="253916"/>
          </a:xfrm>
          <a:prstGeom prst="rect">
            <a:avLst/>
          </a:prstGeom>
          <a:noFill/>
        </p:spPr>
        <p:txBody>
          <a:bodyPr wrap="square">
            <a:spAutoFit/>
          </a:bodyPr>
          <a:lstStyle/>
          <a:p>
            <a:r>
              <a:rPr lang="es-CO" sz="1050" b="1" dirty="0"/>
              <a:t>JUSTIFICACION</a:t>
            </a:r>
          </a:p>
        </p:txBody>
      </p:sp>
      <p:sp>
        <p:nvSpPr>
          <p:cNvPr id="56" name="Rectángulo 55">
            <a:extLst>
              <a:ext uri="{FF2B5EF4-FFF2-40B4-BE49-F238E27FC236}">
                <a16:creationId xmlns:a16="http://schemas.microsoft.com/office/drawing/2014/main" id="{C49FC16E-ECC1-44B1-9723-FED02235D697}"/>
              </a:ext>
            </a:extLst>
          </p:cNvPr>
          <p:cNvSpPr/>
          <p:nvPr/>
        </p:nvSpPr>
        <p:spPr>
          <a:xfrm>
            <a:off x="6378030" y="3778071"/>
            <a:ext cx="2159931" cy="793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5" name="Google Shape;258;p44">
            <a:extLst>
              <a:ext uri="{FF2B5EF4-FFF2-40B4-BE49-F238E27FC236}">
                <a16:creationId xmlns:a16="http://schemas.microsoft.com/office/drawing/2014/main" id="{FFB11AAE-EF75-4BA9-8770-4C66326AC9B4}"/>
              </a:ext>
            </a:extLst>
          </p:cNvPr>
          <p:cNvSpPr txBox="1">
            <a:spLocks/>
          </p:cNvSpPr>
          <p:nvPr/>
        </p:nvSpPr>
        <p:spPr>
          <a:xfrm>
            <a:off x="6378030" y="3917918"/>
            <a:ext cx="2169129" cy="49905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Montserrat"/>
              <a:buNone/>
              <a:defRPr sz="1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indent="0" algn="just"/>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Porque, Se Busca Que Las Personas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Sientan</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Paz Al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Momento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De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Estar</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En</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Este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Habitaculo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Por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Eso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El Color Blanco Del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Cuarzo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En</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El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cuerpo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Debido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 Que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Trasmite</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Paz, Y Los Grandes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Ventanales</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En</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La Gran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Mayoria</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Del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Habitaculo</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Para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Poder</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Apreciar</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La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Naturaleza</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De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Su</a:t>
            </a:r>
            <a:r>
              <a:rPr lang="en-US" sz="600" dirty="0">
                <a:latin typeface="Segoe UI Historic" panose="020B0502040204020203" pitchFamily="34" charset="0"/>
                <a:ea typeface="Segoe UI Historic" panose="020B0502040204020203" pitchFamily="34" charset="0"/>
                <a:cs typeface="Segoe UI Historic" panose="020B0502040204020203" pitchFamily="34" charset="0"/>
              </a:rPr>
              <a:t> </a:t>
            </a:r>
            <a:r>
              <a:rPr lang="en-US" sz="600" dirty="0" err="1">
                <a:latin typeface="Segoe UI Historic" panose="020B0502040204020203" pitchFamily="34" charset="0"/>
                <a:ea typeface="Segoe UI Historic" panose="020B0502040204020203" pitchFamily="34" charset="0"/>
                <a:cs typeface="Segoe UI Historic" panose="020B0502040204020203" pitchFamily="34" charset="0"/>
              </a:rPr>
              <a:t>Alrededor</a:t>
            </a:r>
            <a:endParaRPr lang="en-US" sz="6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26" name="Google Shape;257;p44">
            <a:extLst>
              <a:ext uri="{FF2B5EF4-FFF2-40B4-BE49-F238E27FC236}">
                <a16:creationId xmlns:a16="http://schemas.microsoft.com/office/drawing/2014/main" id="{05CA4061-5639-430F-BEC6-B76783A0E2A4}"/>
              </a:ext>
            </a:extLst>
          </p:cNvPr>
          <p:cNvSpPr txBox="1">
            <a:spLocks/>
          </p:cNvSpPr>
          <p:nvPr/>
        </p:nvSpPr>
        <p:spPr>
          <a:xfrm>
            <a:off x="485006" y="3940258"/>
            <a:ext cx="1908593" cy="2125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Oswald"/>
              <a:buNone/>
              <a:defRPr sz="6000" b="0" i="0" u="none" strike="noStrike" cap="none">
                <a:solidFill>
                  <a:schemeClr val="dk1"/>
                </a:solidFill>
                <a:latin typeface="Oswald"/>
                <a:ea typeface="Oswald"/>
                <a:cs typeface="Oswald"/>
                <a:sym typeface="Oswal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r>
              <a:rPr lang="es-MX" sz="1000" b="1" dirty="0"/>
              <a:t>MODIFICACION  Y BOSETOS</a:t>
            </a:r>
            <a:br>
              <a:rPr lang="es-MX" sz="1200" dirty="0"/>
            </a:br>
            <a:endParaRPr lang="es-MX" sz="1200" dirty="0"/>
          </a:p>
        </p:txBody>
      </p:sp>
      <p:pic>
        <p:nvPicPr>
          <p:cNvPr id="58" name="Imagen 57">
            <a:extLst>
              <a:ext uri="{FF2B5EF4-FFF2-40B4-BE49-F238E27FC236}">
                <a16:creationId xmlns:a16="http://schemas.microsoft.com/office/drawing/2014/main" id="{8429D32A-138C-4B71-B1A0-FA458531F7E4}"/>
              </a:ext>
            </a:extLst>
          </p:cNvPr>
          <p:cNvPicPr>
            <a:picLocks noChangeAspect="1"/>
          </p:cNvPicPr>
          <p:nvPr/>
        </p:nvPicPr>
        <p:blipFill>
          <a:blip r:embed="rId29"/>
          <a:stretch>
            <a:fillRect/>
          </a:stretch>
        </p:blipFill>
        <p:spPr>
          <a:xfrm>
            <a:off x="1649482" y="4044146"/>
            <a:ext cx="671524" cy="807620"/>
          </a:xfrm>
          <a:prstGeom prst="rect">
            <a:avLst/>
          </a:prstGeom>
        </p:spPr>
      </p:pic>
      <p:pic>
        <p:nvPicPr>
          <p:cNvPr id="63" name="Imagen 62">
            <a:extLst>
              <a:ext uri="{FF2B5EF4-FFF2-40B4-BE49-F238E27FC236}">
                <a16:creationId xmlns:a16="http://schemas.microsoft.com/office/drawing/2014/main" id="{6C0AE453-E20B-4586-96D1-7360CC1B49DF}"/>
              </a:ext>
            </a:extLst>
          </p:cNvPr>
          <p:cNvPicPr>
            <a:picLocks noChangeAspect="1"/>
          </p:cNvPicPr>
          <p:nvPr/>
        </p:nvPicPr>
        <p:blipFill>
          <a:blip r:embed="rId30"/>
          <a:stretch>
            <a:fillRect/>
          </a:stretch>
        </p:blipFill>
        <p:spPr>
          <a:xfrm>
            <a:off x="846988" y="4110269"/>
            <a:ext cx="638154" cy="7598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p48"/>
          <p:cNvPicPr preferRelativeResize="0"/>
          <p:nvPr/>
        </p:nvPicPr>
        <p:blipFill rotWithShape="1">
          <a:blip r:embed="rId3">
            <a:alphaModFix/>
          </a:blip>
          <a:srcRect l="2840" t="64038" r="2802" b="4850"/>
          <a:stretch/>
        </p:blipFill>
        <p:spPr>
          <a:xfrm>
            <a:off x="259775" y="3293925"/>
            <a:ext cx="8624450" cy="1600201"/>
          </a:xfrm>
          <a:prstGeom prst="rect">
            <a:avLst/>
          </a:prstGeom>
          <a:noFill/>
          <a:ln>
            <a:noFill/>
          </a:ln>
        </p:spPr>
      </p:pic>
      <p:sp>
        <p:nvSpPr>
          <p:cNvPr id="372" name="Google Shape;372;p48"/>
          <p:cNvSpPr/>
          <p:nvPr/>
        </p:nvSpPr>
        <p:spPr>
          <a:xfrm>
            <a:off x="1232035" y="503543"/>
            <a:ext cx="2515748" cy="345930"/>
          </a:xfrm>
          <a:prstGeom prst="rect">
            <a:avLst/>
          </a:prstGeom>
        </p:spPr>
        <p:txBody>
          <a:bodyPr>
            <a:prstTxWarp prst="textPlain">
              <a:avLst/>
            </a:prstTxWarp>
          </a:bodyPr>
          <a:lstStyle/>
          <a:p>
            <a:pPr lvl="0" algn="ctr"/>
            <a:r>
              <a:rPr lang="es-CO" dirty="0">
                <a:ln w="19050" cap="flat" cmpd="sng">
                  <a:solidFill>
                    <a:schemeClr val="dk2"/>
                  </a:solidFill>
                  <a:prstDash val="solid"/>
                  <a:round/>
                  <a:headEnd type="none" w="sm" len="sm"/>
                  <a:tailEnd type="none" w="sm" len="sm"/>
                </a:ln>
                <a:solidFill>
                  <a:schemeClr val="accent1"/>
                </a:solidFill>
                <a:latin typeface="Amasis MT Pro Black" panose="02040A04050005020304" pitchFamily="18" charset="0"/>
                <a:ea typeface="Segoe UI Black" panose="020B0A02040204020203" pitchFamily="34" charset="0"/>
              </a:rPr>
              <a:t>MAQUETA</a:t>
            </a:r>
            <a:r>
              <a:rPr lang="es-CO" dirty="0">
                <a:ln w="19050" cap="flat" cmpd="sng">
                  <a:solidFill>
                    <a:schemeClr val="dk2"/>
                  </a:solidFill>
                  <a:prstDash val="solid"/>
                  <a:round/>
                  <a:headEnd type="none" w="sm" len="sm"/>
                  <a:tailEnd type="none" w="sm" len="sm"/>
                </a:ln>
                <a:solidFill>
                  <a:schemeClr val="accent1"/>
                </a:solidFill>
                <a:latin typeface="Amasis MT Pro Black" panose="02040A04050005020304" pitchFamily="18" charset="0"/>
              </a:rPr>
              <a:t> Y DIGITALIZACION</a:t>
            </a:r>
            <a:endParaRPr b="0" i="0" dirty="0">
              <a:ln w="19050" cap="flat" cmpd="sng">
                <a:solidFill>
                  <a:schemeClr val="dk2"/>
                </a:solidFill>
                <a:prstDash val="solid"/>
                <a:round/>
                <a:headEnd type="none" w="sm" len="sm"/>
                <a:tailEnd type="none" w="sm" len="sm"/>
              </a:ln>
              <a:solidFill>
                <a:schemeClr val="accent1"/>
              </a:solidFill>
              <a:latin typeface="Amasis MT Pro Black" panose="02040A04050005020304" pitchFamily="18" charset="0"/>
            </a:endParaRPr>
          </a:p>
        </p:txBody>
      </p:sp>
      <p:pic>
        <p:nvPicPr>
          <p:cNvPr id="10" name="Imagen 9">
            <a:extLst>
              <a:ext uri="{FF2B5EF4-FFF2-40B4-BE49-F238E27FC236}">
                <a16:creationId xmlns:a16="http://schemas.microsoft.com/office/drawing/2014/main" id="{F4D8D9F2-F54A-4D85-B394-96DCAC64A67C}"/>
              </a:ext>
            </a:extLst>
          </p:cNvPr>
          <p:cNvPicPr>
            <a:picLocks noChangeAspect="1"/>
          </p:cNvPicPr>
          <p:nvPr/>
        </p:nvPicPr>
        <p:blipFill>
          <a:blip r:embed="rId4"/>
          <a:stretch>
            <a:fillRect/>
          </a:stretch>
        </p:blipFill>
        <p:spPr>
          <a:xfrm>
            <a:off x="420422" y="1102379"/>
            <a:ext cx="1091818" cy="817871"/>
          </a:xfrm>
          <a:prstGeom prst="rect">
            <a:avLst/>
          </a:prstGeom>
        </p:spPr>
      </p:pic>
      <p:pic>
        <p:nvPicPr>
          <p:cNvPr id="11" name="Imagen 10">
            <a:extLst>
              <a:ext uri="{FF2B5EF4-FFF2-40B4-BE49-F238E27FC236}">
                <a16:creationId xmlns:a16="http://schemas.microsoft.com/office/drawing/2014/main" id="{BEACFA5E-81B1-4975-8AE1-D9F84B8CB04A}"/>
              </a:ext>
            </a:extLst>
          </p:cNvPr>
          <p:cNvPicPr>
            <a:picLocks noChangeAspect="1"/>
          </p:cNvPicPr>
          <p:nvPr/>
        </p:nvPicPr>
        <p:blipFill>
          <a:blip r:embed="rId5"/>
          <a:stretch>
            <a:fillRect/>
          </a:stretch>
        </p:blipFill>
        <p:spPr>
          <a:xfrm>
            <a:off x="1944000" y="1102378"/>
            <a:ext cx="1091818" cy="817871"/>
          </a:xfrm>
          <a:prstGeom prst="rect">
            <a:avLst/>
          </a:prstGeom>
        </p:spPr>
      </p:pic>
      <p:pic>
        <p:nvPicPr>
          <p:cNvPr id="12" name="Imagen 11">
            <a:extLst>
              <a:ext uri="{FF2B5EF4-FFF2-40B4-BE49-F238E27FC236}">
                <a16:creationId xmlns:a16="http://schemas.microsoft.com/office/drawing/2014/main" id="{2B3E0A39-E0B3-4A8E-8139-C1788AF6FE83}"/>
              </a:ext>
            </a:extLst>
          </p:cNvPr>
          <p:cNvPicPr>
            <a:picLocks noChangeAspect="1"/>
          </p:cNvPicPr>
          <p:nvPr/>
        </p:nvPicPr>
        <p:blipFill>
          <a:blip r:embed="rId6"/>
          <a:stretch>
            <a:fillRect/>
          </a:stretch>
        </p:blipFill>
        <p:spPr>
          <a:xfrm rot="16200000">
            <a:off x="2052195" y="2161512"/>
            <a:ext cx="875428" cy="1091818"/>
          </a:xfrm>
          <a:prstGeom prst="rect">
            <a:avLst/>
          </a:prstGeom>
        </p:spPr>
      </p:pic>
      <p:pic>
        <p:nvPicPr>
          <p:cNvPr id="13" name="Imagen 12">
            <a:extLst>
              <a:ext uri="{FF2B5EF4-FFF2-40B4-BE49-F238E27FC236}">
                <a16:creationId xmlns:a16="http://schemas.microsoft.com/office/drawing/2014/main" id="{6753059E-FD8D-48CC-B28A-DA52B61CB6B7}"/>
              </a:ext>
            </a:extLst>
          </p:cNvPr>
          <p:cNvPicPr>
            <a:picLocks noChangeAspect="1"/>
          </p:cNvPicPr>
          <p:nvPr/>
        </p:nvPicPr>
        <p:blipFill>
          <a:blip r:embed="rId7"/>
          <a:stretch>
            <a:fillRect/>
          </a:stretch>
        </p:blipFill>
        <p:spPr>
          <a:xfrm>
            <a:off x="3467578" y="1102377"/>
            <a:ext cx="1162248" cy="817871"/>
          </a:xfrm>
          <a:prstGeom prst="rect">
            <a:avLst/>
          </a:prstGeom>
        </p:spPr>
      </p:pic>
      <p:pic>
        <p:nvPicPr>
          <p:cNvPr id="14" name="Imagen 13">
            <a:extLst>
              <a:ext uri="{FF2B5EF4-FFF2-40B4-BE49-F238E27FC236}">
                <a16:creationId xmlns:a16="http://schemas.microsoft.com/office/drawing/2014/main" id="{A8010EE0-4B91-456B-B6F9-28F33EE7342B}"/>
              </a:ext>
            </a:extLst>
          </p:cNvPr>
          <p:cNvPicPr>
            <a:picLocks noChangeAspect="1"/>
          </p:cNvPicPr>
          <p:nvPr/>
        </p:nvPicPr>
        <p:blipFill>
          <a:blip r:embed="rId8"/>
          <a:stretch>
            <a:fillRect/>
          </a:stretch>
        </p:blipFill>
        <p:spPr>
          <a:xfrm>
            <a:off x="420422" y="2297753"/>
            <a:ext cx="1091819" cy="852829"/>
          </a:xfrm>
          <a:prstGeom prst="rect">
            <a:avLst/>
          </a:prstGeom>
        </p:spPr>
      </p:pic>
      <p:pic>
        <p:nvPicPr>
          <p:cNvPr id="15" name="Imagen 14">
            <a:extLst>
              <a:ext uri="{FF2B5EF4-FFF2-40B4-BE49-F238E27FC236}">
                <a16:creationId xmlns:a16="http://schemas.microsoft.com/office/drawing/2014/main" id="{AF365015-5ED0-4D94-A6D7-2147A521B604}"/>
              </a:ext>
            </a:extLst>
          </p:cNvPr>
          <p:cNvPicPr>
            <a:picLocks noChangeAspect="1"/>
          </p:cNvPicPr>
          <p:nvPr/>
        </p:nvPicPr>
        <p:blipFill>
          <a:blip r:embed="rId9"/>
          <a:stretch>
            <a:fillRect/>
          </a:stretch>
        </p:blipFill>
        <p:spPr>
          <a:xfrm>
            <a:off x="3423876" y="2269706"/>
            <a:ext cx="1162248" cy="880379"/>
          </a:xfrm>
          <a:prstGeom prst="rect">
            <a:avLst/>
          </a:prstGeom>
        </p:spPr>
      </p:pic>
      <p:pic>
        <p:nvPicPr>
          <p:cNvPr id="16" name="Imagen 15">
            <a:extLst>
              <a:ext uri="{FF2B5EF4-FFF2-40B4-BE49-F238E27FC236}">
                <a16:creationId xmlns:a16="http://schemas.microsoft.com/office/drawing/2014/main" id="{CC6B2FCE-B703-4F6A-A8F8-656497A37D17}"/>
              </a:ext>
            </a:extLst>
          </p:cNvPr>
          <p:cNvPicPr>
            <a:picLocks noChangeAspect="1"/>
          </p:cNvPicPr>
          <p:nvPr/>
        </p:nvPicPr>
        <p:blipFill>
          <a:blip r:embed="rId10"/>
          <a:stretch>
            <a:fillRect/>
          </a:stretch>
        </p:blipFill>
        <p:spPr>
          <a:xfrm>
            <a:off x="431251" y="3608719"/>
            <a:ext cx="1091819" cy="920654"/>
          </a:xfrm>
          <a:prstGeom prst="rect">
            <a:avLst/>
          </a:prstGeom>
        </p:spPr>
      </p:pic>
      <p:pic>
        <p:nvPicPr>
          <p:cNvPr id="17" name="Imagen 16" descr="Diagrama&#10;&#10;Descripción generada automáticamente">
            <a:extLst>
              <a:ext uri="{FF2B5EF4-FFF2-40B4-BE49-F238E27FC236}">
                <a16:creationId xmlns:a16="http://schemas.microsoft.com/office/drawing/2014/main" id="{205A15BC-48B6-460C-BEAB-D4C10FAFD18C}"/>
              </a:ext>
            </a:extLst>
          </p:cNvPr>
          <p:cNvPicPr>
            <a:picLocks noChangeAspect="1"/>
          </p:cNvPicPr>
          <p:nvPr/>
        </p:nvPicPr>
        <p:blipFill rotWithShape="1">
          <a:blip r:embed="rId11"/>
          <a:srcRect l="21975" t="36520" r="42945" b="35219"/>
          <a:stretch/>
        </p:blipFill>
        <p:spPr>
          <a:xfrm>
            <a:off x="4930308" y="2394005"/>
            <a:ext cx="1424997" cy="910156"/>
          </a:xfrm>
          <a:prstGeom prst="rect">
            <a:avLst/>
          </a:prstGeom>
        </p:spPr>
      </p:pic>
      <p:pic>
        <p:nvPicPr>
          <p:cNvPr id="18" name="Imagen 17" descr="Diagrama&#10;&#10;Descripción generada automáticamente">
            <a:extLst>
              <a:ext uri="{FF2B5EF4-FFF2-40B4-BE49-F238E27FC236}">
                <a16:creationId xmlns:a16="http://schemas.microsoft.com/office/drawing/2014/main" id="{ADE51469-E13F-46AF-AFA0-2C21E83AD06C}"/>
              </a:ext>
            </a:extLst>
          </p:cNvPr>
          <p:cNvPicPr>
            <a:picLocks noChangeAspect="1"/>
          </p:cNvPicPr>
          <p:nvPr/>
        </p:nvPicPr>
        <p:blipFill rotWithShape="1">
          <a:blip r:embed="rId12"/>
          <a:srcRect l="27935" t="32230" r="41762" b="26599"/>
          <a:stretch/>
        </p:blipFill>
        <p:spPr>
          <a:xfrm>
            <a:off x="1980453" y="3641120"/>
            <a:ext cx="1102200" cy="888253"/>
          </a:xfrm>
          <a:prstGeom prst="rect">
            <a:avLst/>
          </a:prstGeom>
        </p:spPr>
      </p:pic>
      <p:pic>
        <p:nvPicPr>
          <p:cNvPr id="19" name="Imagen 18" descr="Interfaz de usuario gráfica&#10;&#10;Descripción generada automáticamente">
            <a:extLst>
              <a:ext uri="{FF2B5EF4-FFF2-40B4-BE49-F238E27FC236}">
                <a16:creationId xmlns:a16="http://schemas.microsoft.com/office/drawing/2014/main" id="{0B623C3E-4D94-4D38-92CE-6FBB792CEB48}"/>
              </a:ext>
            </a:extLst>
          </p:cNvPr>
          <p:cNvPicPr>
            <a:picLocks noChangeAspect="1"/>
          </p:cNvPicPr>
          <p:nvPr/>
        </p:nvPicPr>
        <p:blipFill rotWithShape="1">
          <a:blip r:embed="rId13"/>
          <a:srcRect l="21783" t="26754" r="39505" b="27130"/>
          <a:stretch/>
        </p:blipFill>
        <p:spPr>
          <a:xfrm>
            <a:off x="4930308" y="3625333"/>
            <a:ext cx="1424997" cy="880618"/>
          </a:xfrm>
          <a:prstGeom prst="rect">
            <a:avLst/>
          </a:prstGeom>
        </p:spPr>
      </p:pic>
      <p:pic>
        <p:nvPicPr>
          <p:cNvPr id="20" name="Imagen 19" descr="Interfaz de usuario gráfica&#10;&#10;Descripción generada automáticamente con confianza media">
            <a:extLst>
              <a:ext uri="{FF2B5EF4-FFF2-40B4-BE49-F238E27FC236}">
                <a16:creationId xmlns:a16="http://schemas.microsoft.com/office/drawing/2014/main" id="{A2DD4B65-FAF5-4EB5-9357-E330F53C3D87}"/>
              </a:ext>
            </a:extLst>
          </p:cNvPr>
          <p:cNvPicPr>
            <a:picLocks noChangeAspect="1"/>
          </p:cNvPicPr>
          <p:nvPr/>
        </p:nvPicPr>
        <p:blipFill rotWithShape="1">
          <a:blip r:embed="rId14"/>
          <a:srcRect l="28614" t="35784" r="41189" b="29770"/>
          <a:stretch/>
        </p:blipFill>
        <p:spPr>
          <a:xfrm>
            <a:off x="3540036" y="3644080"/>
            <a:ext cx="1102200" cy="875428"/>
          </a:xfrm>
          <a:prstGeom prst="rect">
            <a:avLst/>
          </a:prstGeom>
        </p:spPr>
      </p:pic>
      <p:pic>
        <p:nvPicPr>
          <p:cNvPr id="21" name="Imagen 20" descr="Diagrama&#10;&#10;Descripción generada automáticamente con confianza media">
            <a:extLst>
              <a:ext uri="{FF2B5EF4-FFF2-40B4-BE49-F238E27FC236}">
                <a16:creationId xmlns:a16="http://schemas.microsoft.com/office/drawing/2014/main" id="{E2B2A01E-9368-4C56-8E55-86C732DEE0A5}"/>
              </a:ext>
            </a:extLst>
          </p:cNvPr>
          <p:cNvPicPr>
            <a:picLocks noChangeAspect="1"/>
          </p:cNvPicPr>
          <p:nvPr/>
        </p:nvPicPr>
        <p:blipFill rotWithShape="1">
          <a:blip r:embed="rId15"/>
          <a:srcRect l="26318" t="36476" r="44499" b="34048"/>
          <a:stretch/>
        </p:blipFill>
        <p:spPr>
          <a:xfrm>
            <a:off x="6865303" y="2421187"/>
            <a:ext cx="1626840" cy="888253"/>
          </a:xfrm>
          <a:prstGeom prst="rect">
            <a:avLst/>
          </a:prstGeom>
        </p:spPr>
      </p:pic>
      <p:pic>
        <p:nvPicPr>
          <p:cNvPr id="22" name="Imagen 21" descr="Diagrama&#10;&#10;Descripción generada automáticamente">
            <a:extLst>
              <a:ext uri="{FF2B5EF4-FFF2-40B4-BE49-F238E27FC236}">
                <a16:creationId xmlns:a16="http://schemas.microsoft.com/office/drawing/2014/main" id="{A2A7D9AB-8FEF-4F0C-AF6F-6F6C27654051}"/>
              </a:ext>
            </a:extLst>
          </p:cNvPr>
          <p:cNvPicPr>
            <a:picLocks noChangeAspect="1"/>
          </p:cNvPicPr>
          <p:nvPr/>
        </p:nvPicPr>
        <p:blipFill rotWithShape="1">
          <a:blip r:embed="rId16"/>
          <a:srcRect l="29088" t="38054" r="46113" b="33562"/>
          <a:stretch/>
        </p:blipFill>
        <p:spPr>
          <a:xfrm>
            <a:off x="6865303" y="3636122"/>
            <a:ext cx="1626840" cy="888253"/>
          </a:xfrm>
          <a:prstGeom prst="rect">
            <a:avLst/>
          </a:prstGeom>
        </p:spPr>
      </p:pic>
      <p:pic>
        <p:nvPicPr>
          <p:cNvPr id="6" name="Imagen 5">
            <a:extLst>
              <a:ext uri="{FF2B5EF4-FFF2-40B4-BE49-F238E27FC236}">
                <a16:creationId xmlns:a16="http://schemas.microsoft.com/office/drawing/2014/main" id="{9395AD78-A579-415D-8B8E-E80B10CE1A7A}"/>
              </a:ext>
            </a:extLst>
          </p:cNvPr>
          <p:cNvPicPr>
            <a:picLocks noChangeAspect="1"/>
          </p:cNvPicPr>
          <p:nvPr/>
        </p:nvPicPr>
        <p:blipFill>
          <a:blip r:embed="rId17"/>
          <a:stretch>
            <a:fillRect/>
          </a:stretch>
        </p:blipFill>
        <p:spPr>
          <a:xfrm>
            <a:off x="3863040" y="454666"/>
            <a:ext cx="632760" cy="440621"/>
          </a:xfrm>
          <a:prstGeom prst="rect">
            <a:avLst/>
          </a:prstGeom>
        </p:spPr>
      </p:pic>
      <p:pic>
        <p:nvPicPr>
          <p:cNvPr id="7" name="Imagen 6">
            <a:extLst>
              <a:ext uri="{FF2B5EF4-FFF2-40B4-BE49-F238E27FC236}">
                <a16:creationId xmlns:a16="http://schemas.microsoft.com/office/drawing/2014/main" id="{B6D45794-6E04-4AA9-94F8-BDD1A366004B}"/>
              </a:ext>
            </a:extLst>
          </p:cNvPr>
          <p:cNvPicPr>
            <a:picLocks noChangeAspect="1"/>
          </p:cNvPicPr>
          <p:nvPr/>
        </p:nvPicPr>
        <p:blipFill>
          <a:blip r:embed="rId18"/>
          <a:stretch>
            <a:fillRect/>
          </a:stretch>
        </p:blipFill>
        <p:spPr>
          <a:xfrm>
            <a:off x="4974235" y="540251"/>
            <a:ext cx="3517907" cy="1714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57;p44">
            <a:extLst>
              <a:ext uri="{FF2B5EF4-FFF2-40B4-BE49-F238E27FC236}">
                <a16:creationId xmlns:a16="http://schemas.microsoft.com/office/drawing/2014/main" id="{C7B8E5D3-0DC3-4905-88A9-2D67A20B729B}"/>
              </a:ext>
            </a:extLst>
          </p:cNvPr>
          <p:cNvSpPr txBox="1">
            <a:spLocks/>
          </p:cNvSpPr>
          <p:nvPr/>
        </p:nvSpPr>
        <p:spPr>
          <a:xfrm>
            <a:off x="1388681" y="1249347"/>
            <a:ext cx="6736144" cy="276067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8000" b="1" dirty="0">
                <a:latin typeface="Amasis MT Pro Black" panose="02040A04050005020304" pitchFamily="18" charset="0"/>
              </a:rPr>
              <a:t>FIN! </a:t>
            </a:r>
            <a:endParaRPr lang="es-MX" sz="8000" dirty="0">
              <a:latin typeface="Amasis MT Pro Black" panose="02040A04050005020304" pitchFamily="18" charset="0"/>
            </a:endParaRPr>
          </a:p>
        </p:txBody>
      </p:sp>
    </p:spTree>
    <p:extLst>
      <p:ext uri="{BB962C8B-B14F-4D97-AF65-F5344CB8AC3E}">
        <p14:creationId xmlns:p14="http://schemas.microsoft.com/office/powerpoint/2010/main" val="55009743"/>
      </p:ext>
    </p:extLst>
  </p:cSld>
  <p:clrMapOvr>
    <a:masterClrMapping/>
  </p:clrMapOvr>
</p:sld>
</file>

<file path=ppt/theme/theme1.xml><?xml version="1.0" encoding="utf-8"?>
<a:theme xmlns:a="http://schemas.openxmlformats.org/drawingml/2006/main" name="National Trails Day by Slidesgo">
  <a:themeElements>
    <a:clrScheme name="Simple Light">
      <a:dk1>
        <a:srgbClr val="000000"/>
      </a:dk1>
      <a:lt1>
        <a:srgbClr val="FFFCF2"/>
      </a:lt1>
      <a:dk2>
        <a:srgbClr val="000000"/>
      </a:dk2>
      <a:lt2>
        <a:srgbClr val="FFFFFF"/>
      </a:lt2>
      <a:accent1>
        <a:srgbClr val="FFFCF2"/>
      </a:accent1>
      <a:accent2>
        <a:srgbClr val="000000"/>
      </a:accent2>
      <a:accent3>
        <a:srgbClr val="FFF3CC"/>
      </a:accent3>
      <a:accent4>
        <a:srgbClr val="000000"/>
      </a:accent4>
      <a:accent5>
        <a:srgbClr val="FFF3CC"/>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375</Words>
  <Application>Microsoft Office PowerPoint</Application>
  <PresentationFormat>Presentación en pantalla (16:9)</PresentationFormat>
  <Paragraphs>24</Paragraphs>
  <Slides>4</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vt:i4>
      </vt:variant>
    </vt:vector>
  </HeadingPairs>
  <TitlesOfParts>
    <vt:vector size="10" baseType="lpstr">
      <vt:lpstr>Amasis MT Pro Black</vt:lpstr>
      <vt:lpstr>Arial</vt:lpstr>
      <vt:lpstr>Montserrat</vt:lpstr>
      <vt:lpstr>Oswald</vt:lpstr>
      <vt:lpstr>Segoe UI Historic</vt:lpstr>
      <vt:lpstr>National Trails Day by Slidesgo</vt:lpstr>
      <vt:lpstr>Presentación de PowerPoint</vt:lpstr>
      <vt:lpstr>SITEMA DE RELACIONES -  TRABAJO FINAL  HABITACULO PARA LA REFLEXION DE LA PAZ  HABITACULO  DESERT HOUSE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SITEMA DE RELACIONES -  TRABAJO FINAL  HABITACULO PARA LA REFLEXION DE LA PAZ  HABITACULO  DESERT HOUSE </dc:title>
  <cp:lastModifiedBy>Dilan Jimenez Ramirez</cp:lastModifiedBy>
  <cp:revision>21</cp:revision>
  <dcterms:modified xsi:type="dcterms:W3CDTF">2021-05-27T03:51:17Z</dcterms:modified>
</cp:coreProperties>
</file>